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1" r:id="rId5"/>
    <p:sldMasterId id="2147483654" r:id="rId6"/>
  </p:sldMasterIdLst>
  <p:notesMasterIdLst>
    <p:notesMasterId r:id="rId35"/>
  </p:notesMasterIdLst>
  <p:handoutMasterIdLst>
    <p:handoutMasterId r:id="rId36"/>
  </p:handoutMasterIdLst>
  <p:sldIdLst>
    <p:sldId id="338" r:id="rId7"/>
    <p:sldId id="494" r:id="rId8"/>
    <p:sldId id="537" r:id="rId9"/>
    <p:sldId id="566" r:id="rId10"/>
    <p:sldId id="570" r:id="rId11"/>
    <p:sldId id="540" r:id="rId12"/>
    <p:sldId id="546" r:id="rId13"/>
    <p:sldId id="551" r:id="rId14"/>
    <p:sldId id="552" r:id="rId15"/>
    <p:sldId id="560" r:id="rId16"/>
    <p:sldId id="571" r:id="rId17"/>
    <p:sldId id="572" r:id="rId18"/>
    <p:sldId id="567" r:id="rId19"/>
    <p:sldId id="573" r:id="rId20"/>
    <p:sldId id="574" r:id="rId21"/>
    <p:sldId id="576" r:id="rId22"/>
    <p:sldId id="575" r:id="rId23"/>
    <p:sldId id="578" r:id="rId24"/>
    <p:sldId id="577" r:id="rId25"/>
    <p:sldId id="582" r:id="rId26"/>
    <p:sldId id="584" r:id="rId27"/>
    <p:sldId id="583" r:id="rId28"/>
    <p:sldId id="557" r:id="rId29"/>
    <p:sldId id="581" r:id="rId30"/>
    <p:sldId id="568" r:id="rId31"/>
    <p:sldId id="579" r:id="rId32"/>
    <p:sldId id="569" r:id="rId33"/>
    <p:sldId id="580" r:id="rId34"/>
  </p:sldIdLst>
  <p:sldSz cx="9144000" cy="6858000" type="screen4x3"/>
  <p:notesSz cx="9939338" cy="6807200"/>
  <p:custDataLst>
    <p:tags r:id="rId37"/>
  </p:custDataLst>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charset="-128"/>
        <a:cs typeface="+mn-cs"/>
      </a:defRPr>
    </a:lvl9pPr>
  </p:defaultTextStyle>
  <p:extLst>
    <p:ext uri="{EFAFB233-063F-42B5-8137-9DF3F51BA10A}">
      <p15:sldGuideLst xmlns:p15="http://schemas.microsoft.com/office/powerpoint/2012/main">
        <p15:guide id="1" orient="horz" pos="2614">
          <p15:clr>
            <a:srgbClr val="A4A3A4"/>
          </p15:clr>
        </p15:guide>
        <p15:guide id="2" pos="22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D0D8E8"/>
    <a:srgbClr val="CAD9EC"/>
    <a:srgbClr val="E7CFCF"/>
    <a:srgbClr val="F7FCE0"/>
    <a:srgbClr val="E9F7A3"/>
    <a:srgbClr val="93176C"/>
    <a:srgbClr val="FFCF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45" autoAdjust="0"/>
    <p:restoredTop sz="95250" autoAdjust="0"/>
  </p:normalViewPr>
  <p:slideViewPr>
    <p:cSldViewPr snapToObjects="1" showGuides="1">
      <p:cViewPr varScale="1">
        <p:scale>
          <a:sx n="88" d="100"/>
          <a:sy n="88" d="100"/>
        </p:scale>
        <p:origin x="533" y="67"/>
      </p:cViewPr>
      <p:guideLst>
        <p:guide orient="horz" pos="2614"/>
        <p:guide pos="220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C703604F-02DC-482D-AFEE-5BDBA002C04A}"/>
              </a:ext>
            </a:extLst>
          </p:cNvPr>
          <p:cNvSpPr>
            <a:spLocks noGrp="1"/>
          </p:cNvSpPr>
          <p:nvPr>
            <p:ph type="hdr" sz="quarter"/>
          </p:nvPr>
        </p:nvSpPr>
        <p:spPr>
          <a:xfrm>
            <a:off x="0" y="0"/>
            <a:ext cx="4306888" cy="341313"/>
          </a:xfrm>
          <a:prstGeom prst="rect">
            <a:avLst/>
          </a:prstGeom>
        </p:spPr>
        <p:txBody>
          <a:bodyPr vert="horz" lIns="91440" tIns="45720" rIns="91440" bIns="45720" rtlCol="0"/>
          <a:lstStyle>
            <a:lvl1pPr algn="l">
              <a:defRPr sz="1200">
                <a:latin typeface="Arial" panose="020B0604020202020204" pitchFamily="34" charset="0"/>
                <a:ea typeface="ヒラギノ角ゴ Pro W3" pitchFamily="-65" charset="-128"/>
                <a:cs typeface="+mn-cs"/>
              </a:defRPr>
            </a:lvl1pPr>
          </a:lstStyle>
          <a:p>
            <a:pPr>
              <a:defRPr/>
            </a:pPr>
            <a:endParaRPr lang="en-US"/>
          </a:p>
        </p:txBody>
      </p:sp>
      <p:sp>
        <p:nvSpPr>
          <p:cNvPr id="3" name="Date Placeholder 2">
            <a:extLst>
              <a:ext uri="{FF2B5EF4-FFF2-40B4-BE49-F238E27FC236}">
                <a16:creationId xmlns="" xmlns:a16="http://schemas.microsoft.com/office/drawing/2014/main" id="{A8AD8BAF-504F-489F-B142-D79120DD46B9}"/>
              </a:ext>
            </a:extLst>
          </p:cNvPr>
          <p:cNvSpPr>
            <a:spLocks noGrp="1"/>
          </p:cNvSpPr>
          <p:nvPr>
            <p:ph type="dt" sz="quarter" idx="1"/>
          </p:nvPr>
        </p:nvSpPr>
        <p:spPr>
          <a:xfrm>
            <a:off x="5630863" y="0"/>
            <a:ext cx="4306887" cy="341313"/>
          </a:xfrm>
          <a:prstGeom prst="rect">
            <a:avLst/>
          </a:prstGeom>
        </p:spPr>
        <p:txBody>
          <a:bodyPr vert="horz" wrap="square" lIns="91440" tIns="45720" rIns="91440" bIns="45720" numCol="1" anchor="t" anchorCtr="0" compatLnSpc="1">
            <a:prstTxWarp prst="textNoShape">
              <a:avLst/>
            </a:prstTxWarp>
          </a:bodyPr>
          <a:lstStyle>
            <a:lvl1pPr algn="r">
              <a:defRPr sz="1200">
                <a:ea typeface="ヒラギノ角ゴ Pro W3" pitchFamily="1" charset="-128"/>
              </a:defRPr>
            </a:lvl1pPr>
          </a:lstStyle>
          <a:p>
            <a:pPr>
              <a:defRPr/>
            </a:pPr>
            <a:fld id="{7D0E23B5-E032-41A0-A9E8-F318D9478D12}" type="datetimeFigureOut">
              <a:rPr lang="en-US" altLang="en-US"/>
              <a:pPr>
                <a:defRPr/>
              </a:pPr>
              <a:t>2/7/2023</a:t>
            </a:fld>
            <a:endParaRPr lang="en-US" altLang="en-US"/>
          </a:p>
        </p:txBody>
      </p:sp>
      <p:sp>
        <p:nvSpPr>
          <p:cNvPr id="4" name="Footer Placeholder 3">
            <a:extLst>
              <a:ext uri="{FF2B5EF4-FFF2-40B4-BE49-F238E27FC236}">
                <a16:creationId xmlns="" xmlns:a16="http://schemas.microsoft.com/office/drawing/2014/main" id="{9ABF372D-7742-458B-887F-126A48255DAC}"/>
              </a:ext>
            </a:extLst>
          </p:cNvPr>
          <p:cNvSpPr>
            <a:spLocks noGrp="1"/>
          </p:cNvSpPr>
          <p:nvPr>
            <p:ph type="ftr" sz="quarter" idx="2"/>
          </p:nvPr>
        </p:nvSpPr>
        <p:spPr>
          <a:xfrm>
            <a:off x="0" y="6465888"/>
            <a:ext cx="4306888" cy="341312"/>
          </a:xfrm>
          <a:prstGeom prst="rect">
            <a:avLst/>
          </a:prstGeom>
        </p:spPr>
        <p:txBody>
          <a:bodyPr vert="horz" lIns="91440" tIns="45720" rIns="91440" bIns="45720" rtlCol="0" anchor="b"/>
          <a:lstStyle>
            <a:lvl1pPr algn="l">
              <a:defRPr sz="1200">
                <a:latin typeface="Arial" panose="020B0604020202020204" pitchFamily="34" charset="0"/>
                <a:ea typeface="ヒラギノ角ゴ Pro W3" pitchFamily="-65" charset="-128"/>
                <a:cs typeface="+mn-cs"/>
              </a:defRPr>
            </a:lvl1pPr>
          </a:lstStyle>
          <a:p>
            <a:pPr>
              <a:defRPr/>
            </a:pPr>
            <a:endParaRPr lang="en-US"/>
          </a:p>
        </p:txBody>
      </p:sp>
      <p:sp>
        <p:nvSpPr>
          <p:cNvPr id="5" name="Slide Number Placeholder 4">
            <a:extLst>
              <a:ext uri="{FF2B5EF4-FFF2-40B4-BE49-F238E27FC236}">
                <a16:creationId xmlns="" xmlns:a16="http://schemas.microsoft.com/office/drawing/2014/main" id="{9BEC907A-1B62-49FB-962A-1ADE5F31CE0D}"/>
              </a:ext>
            </a:extLst>
          </p:cNvPr>
          <p:cNvSpPr>
            <a:spLocks noGrp="1"/>
          </p:cNvSpPr>
          <p:nvPr>
            <p:ph type="sldNum" sz="quarter" idx="3"/>
          </p:nvPr>
        </p:nvSpPr>
        <p:spPr>
          <a:xfrm>
            <a:off x="5630863" y="6465888"/>
            <a:ext cx="4306887" cy="341312"/>
          </a:xfrm>
          <a:prstGeom prst="rect">
            <a:avLst/>
          </a:prstGeom>
        </p:spPr>
        <p:txBody>
          <a:bodyPr vert="horz" wrap="square" lIns="91440" tIns="45720" rIns="91440" bIns="45720" numCol="1" anchor="b" anchorCtr="0" compatLnSpc="1">
            <a:prstTxWarp prst="textNoShape">
              <a:avLst/>
            </a:prstTxWarp>
          </a:bodyPr>
          <a:lstStyle>
            <a:lvl1pPr algn="r">
              <a:defRPr sz="1200">
                <a:ea typeface="ヒラギノ角ゴ Pro W3" pitchFamily="2" charset="-128"/>
              </a:defRPr>
            </a:lvl1pPr>
          </a:lstStyle>
          <a:p>
            <a:pPr>
              <a:defRPr/>
            </a:pPr>
            <a:fld id="{4B13ACCF-08E0-430C-9A9D-1845EB7725C1}"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76C99510-02CE-4AD1-A9E9-7C68FAA6CC4B}"/>
              </a:ext>
            </a:extLst>
          </p:cNvPr>
          <p:cNvSpPr>
            <a:spLocks noGrp="1"/>
          </p:cNvSpPr>
          <p:nvPr>
            <p:ph type="hdr" sz="quarter"/>
          </p:nvPr>
        </p:nvSpPr>
        <p:spPr>
          <a:xfrm>
            <a:off x="0" y="0"/>
            <a:ext cx="4306888" cy="3397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ea typeface="ヒラギノ角ゴ Pro W3" pitchFamily="-65" charset="-128"/>
                <a:cs typeface="+mn-cs"/>
              </a:defRPr>
            </a:lvl1pPr>
          </a:lstStyle>
          <a:p>
            <a:pPr>
              <a:defRPr/>
            </a:pPr>
            <a:endParaRPr lang="en-SG"/>
          </a:p>
        </p:txBody>
      </p:sp>
      <p:sp>
        <p:nvSpPr>
          <p:cNvPr id="3" name="Date Placeholder 2">
            <a:extLst>
              <a:ext uri="{FF2B5EF4-FFF2-40B4-BE49-F238E27FC236}">
                <a16:creationId xmlns="" xmlns:a16="http://schemas.microsoft.com/office/drawing/2014/main" id="{3BD59BC2-A268-4048-892D-C2165FB61C36}"/>
              </a:ext>
            </a:extLst>
          </p:cNvPr>
          <p:cNvSpPr>
            <a:spLocks noGrp="1"/>
          </p:cNvSpPr>
          <p:nvPr>
            <p:ph type="dt" idx="1"/>
          </p:nvPr>
        </p:nvSpPr>
        <p:spPr>
          <a:xfrm>
            <a:off x="5630863" y="0"/>
            <a:ext cx="4306887" cy="3397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ea typeface="ヒラギノ角ゴ Pro W3" pitchFamily="1" charset="-128"/>
              </a:defRPr>
            </a:lvl1pPr>
          </a:lstStyle>
          <a:p>
            <a:pPr>
              <a:defRPr/>
            </a:pPr>
            <a:fld id="{D2EE04E8-31F4-42C2-B95E-BFDAFD2674DA}" type="datetimeFigureOut">
              <a:rPr lang="en-US" altLang="en-US"/>
              <a:pPr>
                <a:defRPr/>
              </a:pPr>
              <a:t>2/7/2023</a:t>
            </a:fld>
            <a:endParaRPr lang="en-US" altLang="en-US"/>
          </a:p>
        </p:txBody>
      </p:sp>
      <p:sp>
        <p:nvSpPr>
          <p:cNvPr id="4" name="Slide Image Placeholder 3">
            <a:extLst>
              <a:ext uri="{FF2B5EF4-FFF2-40B4-BE49-F238E27FC236}">
                <a16:creationId xmlns="" xmlns:a16="http://schemas.microsoft.com/office/drawing/2014/main" id="{D456ECF8-1E2B-455B-9DC0-85BB74547141}"/>
              </a:ext>
            </a:extLst>
          </p:cNvPr>
          <p:cNvSpPr>
            <a:spLocks noGrp="1" noRot="1" noChangeAspect="1"/>
          </p:cNvSpPr>
          <p:nvPr>
            <p:ph type="sldImg" idx="2"/>
          </p:nvPr>
        </p:nvSpPr>
        <p:spPr>
          <a:xfrm>
            <a:off x="3268663" y="511175"/>
            <a:ext cx="3402012" cy="2551113"/>
          </a:xfrm>
          <a:prstGeom prst="rect">
            <a:avLst/>
          </a:prstGeom>
          <a:noFill/>
          <a:ln w="12700">
            <a:solidFill>
              <a:prstClr val="black"/>
            </a:solidFill>
          </a:ln>
        </p:spPr>
        <p:txBody>
          <a:bodyPr vert="horz" lIns="91440" tIns="45720" rIns="91440" bIns="45720" rtlCol="0" anchor="ctr"/>
          <a:lstStyle/>
          <a:p>
            <a:pPr lvl="0"/>
            <a:endParaRPr lang="en-SG" noProof="0"/>
          </a:p>
        </p:txBody>
      </p:sp>
      <p:sp>
        <p:nvSpPr>
          <p:cNvPr id="5" name="Notes Placeholder 4">
            <a:extLst>
              <a:ext uri="{FF2B5EF4-FFF2-40B4-BE49-F238E27FC236}">
                <a16:creationId xmlns="" xmlns:a16="http://schemas.microsoft.com/office/drawing/2014/main" id="{7089C99F-EA2B-4EE6-B715-31A1319F021A}"/>
              </a:ext>
            </a:extLst>
          </p:cNvPr>
          <p:cNvSpPr>
            <a:spLocks noGrp="1"/>
          </p:cNvSpPr>
          <p:nvPr>
            <p:ph type="body" sz="quarter" idx="3"/>
          </p:nvPr>
        </p:nvSpPr>
        <p:spPr>
          <a:xfrm>
            <a:off x="993775" y="3232150"/>
            <a:ext cx="7951788" cy="3063875"/>
          </a:xfrm>
          <a:prstGeom prst="rect">
            <a:avLst/>
          </a:prstGeom>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SG" noProof="0"/>
          </a:p>
        </p:txBody>
      </p:sp>
      <p:sp>
        <p:nvSpPr>
          <p:cNvPr id="6" name="Footer Placeholder 5">
            <a:extLst>
              <a:ext uri="{FF2B5EF4-FFF2-40B4-BE49-F238E27FC236}">
                <a16:creationId xmlns="" xmlns:a16="http://schemas.microsoft.com/office/drawing/2014/main" id="{13C3C1ED-1BF8-4E8B-B031-126FB30D8B9A}"/>
              </a:ext>
            </a:extLst>
          </p:cNvPr>
          <p:cNvSpPr>
            <a:spLocks noGrp="1"/>
          </p:cNvSpPr>
          <p:nvPr>
            <p:ph type="ftr" sz="quarter" idx="4"/>
          </p:nvPr>
        </p:nvSpPr>
        <p:spPr>
          <a:xfrm>
            <a:off x="0" y="6465888"/>
            <a:ext cx="4306888" cy="33972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ea typeface="ヒラギノ角ゴ Pro W3" pitchFamily="-65" charset="-128"/>
                <a:cs typeface="+mn-cs"/>
              </a:defRPr>
            </a:lvl1pPr>
          </a:lstStyle>
          <a:p>
            <a:pPr>
              <a:defRPr/>
            </a:pPr>
            <a:endParaRPr lang="en-SG"/>
          </a:p>
        </p:txBody>
      </p:sp>
      <p:sp>
        <p:nvSpPr>
          <p:cNvPr id="7" name="Slide Number Placeholder 6">
            <a:extLst>
              <a:ext uri="{FF2B5EF4-FFF2-40B4-BE49-F238E27FC236}">
                <a16:creationId xmlns="" xmlns:a16="http://schemas.microsoft.com/office/drawing/2014/main" id="{18951131-2388-4048-9ABA-5F914F9F9AC2}"/>
              </a:ext>
            </a:extLst>
          </p:cNvPr>
          <p:cNvSpPr>
            <a:spLocks noGrp="1"/>
          </p:cNvSpPr>
          <p:nvPr>
            <p:ph type="sldNum" sz="quarter" idx="5"/>
          </p:nvPr>
        </p:nvSpPr>
        <p:spPr>
          <a:xfrm>
            <a:off x="5630863" y="6465888"/>
            <a:ext cx="4306887" cy="3397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ea typeface="ヒラギノ角ゴ Pro W3" pitchFamily="2" charset="-128"/>
              </a:defRPr>
            </a:lvl1pPr>
          </a:lstStyle>
          <a:p>
            <a:pPr>
              <a:defRPr/>
            </a:pPr>
            <a:fld id="{BAAEEC78-BEC1-4E73-AE9E-66766B2988D1}" type="slidenum">
              <a:rPr lang="en-US" altLang="en-US"/>
              <a:pPr>
                <a:defRPr/>
              </a:pPr>
              <a:t>‹#›</a:t>
            </a:fld>
            <a:endParaRPr lang="en-US" altLang="en-US"/>
          </a:p>
        </p:txBody>
      </p:sp>
    </p:spTree>
    <p:extLst>
      <p:ext uri="{BB962C8B-B14F-4D97-AF65-F5344CB8AC3E}">
        <p14:creationId xmlns:p14="http://schemas.microsoft.com/office/powerpoint/2010/main" val="39527144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 xmlns:a16="http://schemas.microsoft.com/office/drawing/2014/main" id="{74DBE464-4812-4717-B861-8E652505AB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 xmlns:a16="http://schemas.microsoft.com/office/drawing/2014/main" id="{4EB7A2B0-A247-4E81-8DB1-8014294EC1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220" name="Slide Number Placeholder 3">
            <a:extLst>
              <a:ext uri="{FF2B5EF4-FFF2-40B4-BE49-F238E27FC236}">
                <a16:creationId xmlns="" xmlns:a16="http://schemas.microsoft.com/office/drawing/2014/main" id="{177E92BE-F11F-4CBB-88F4-0AF0ADF8A3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fld id="{D8B69888-EF38-425B-96E7-358D72E6EDFE}" type="slidenum">
              <a:rPr lang="en-US" altLang="en-US" smtClean="0"/>
              <a:pPr/>
              <a:t>2</a:t>
            </a:fld>
            <a:endParaRPr lang="en-US" altLang="en-US"/>
          </a:p>
        </p:txBody>
      </p:sp>
    </p:spTree>
    <p:extLst>
      <p:ext uri="{BB962C8B-B14F-4D97-AF65-F5344CB8AC3E}">
        <p14:creationId xmlns:p14="http://schemas.microsoft.com/office/powerpoint/2010/main" val="1212950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4"/>
          <p:cNvSpPr>
            <a:spLocks noGrp="1"/>
          </p:cNvSpPr>
          <p:nvPr>
            <p:ph type="title"/>
          </p:nvPr>
        </p:nvSpPr>
        <p:spPr bwMode="auto">
          <a:xfrm>
            <a:off x="179513" y="404664"/>
            <a:ext cx="5820767" cy="4572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sz="1950" b="1">
                <a:solidFill>
                  <a:schemeClr val="bg1"/>
                </a:solidFill>
              </a:defRPr>
            </a:lvl1pPr>
          </a:lstStyle>
          <a:p>
            <a:endParaRPr lang="en-US" dirty="0"/>
          </a:p>
        </p:txBody>
      </p:sp>
    </p:spTree>
    <p:extLst>
      <p:ext uri="{BB962C8B-B14F-4D97-AF65-F5344CB8AC3E}">
        <p14:creationId xmlns:p14="http://schemas.microsoft.com/office/powerpoint/2010/main" val="612786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0" y="2667000"/>
            <a:ext cx="5867400" cy="762000"/>
          </a:xfrm>
          <a:prstGeom prst="rect">
            <a:avLst/>
          </a:prstGeom>
        </p:spPr>
        <p:txBody>
          <a:bodyPr/>
          <a:lstStyle>
            <a:lvl1pPr algn="l">
              <a:defRPr sz="2700" baseline="0">
                <a:solidFill>
                  <a:srgbClr val="93176C"/>
                </a:solidFill>
              </a:defRPr>
            </a:lvl1pPr>
          </a:lstStyle>
          <a:p>
            <a:r>
              <a:rPr lang="en-US"/>
              <a:t>Click to edit Master title style</a:t>
            </a:r>
            <a:endParaRPr lang="en-US" dirty="0"/>
          </a:p>
        </p:txBody>
      </p:sp>
      <p:sp>
        <p:nvSpPr>
          <p:cNvPr id="10" name="Text Placeholder 9"/>
          <p:cNvSpPr>
            <a:spLocks noGrp="1"/>
          </p:cNvSpPr>
          <p:nvPr>
            <p:ph type="body" sz="quarter" idx="10"/>
          </p:nvPr>
        </p:nvSpPr>
        <p:spPr>
          <a:xfrm>
            <a:off x="3048000" y="3429000"/>
            <a:ext cx="5867400" cy="457200"/>
          </a:xfrm>
          <a:prstGeom prst="rect">
            <a:avLst/>
          </a:prstGeom>
        </p:spPr>
        <p:txBody>
          <a:bodyPr vert="horz"/>
          <a:lstStyle>
            <a:lvl1pPr>
              <a:buNone/>
              <a:defRPr sz="1050" baseline="0">
                <a:solidFill>
                  <a:srgbClr val="93176C"/>
                </a:solidFill>
              </a:defRPr>
            </a:lvl1pPr>
          </a:lstStyle>
          <a:p>
            <a:pPr lvl="0"/>
            <a:r>
              <a:rPr lang="en-US"/>
              <a:t>Click to edit Master text styles</a:t>
            </a:r>
          </a:p>
        </p:txBody>
      </p:sp>
    </p:spTree>
    <p:extLst>
      <p:ext uri="{BB962C8B-B14F-4D97-AF65-F5344CB8AC3E}">
        <p14:creationId xmlns:p14="http://schemas.microsoft.com/office/powerpoint/2010/main" val="7537464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Untitled-4.jpg">
            <a:extLst>
              <a:ext uri="{FF2B5EF4-FFF2-40B4-BE49-F238E27FC236}">
                <a16:creationId xmlns="" xmlns:a16="http://schemas.microsoft.com/office/drawing/2014/main" id="{CC49FBEB-E28E-467F-B589-B691FC552E9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28600"/>
            <a:ext cx="889476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a:extLst>
              <a:ext uri="{FF2B5EF4-FFF2-40B4-BE49-F238E27FC236}">
                <a16:creationId xmlns="" xmlns:a16="http://schemas.microsoft.com/office/drawing/2014/main" id="{F914CA09-5CA4-434F-9526-F5E0FC74C14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789738" y="252413"/>
            <a:ext cx="208121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5" descr="Untitled-4.jpg">
            <a:extLst>
              <a:ext uri="{FF2B5EF4-FFF2-40B4-BE49-F238E27FC236}">
                <a16:creationId xmlns="" xmlns:a16="http://schemas.microsoft.com/office/drawing/2014/main" id="{C6666E74-1F75-42FA-AB2D-1A2962D2B40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990600"/>
            <a:ext cx="3048000"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 xmlns:a16="http://schemas.microsoft.com/office/drawing/2014/main" id="{997C836E-6491-4AB5-87C0-52C6B5678A5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9263" y="1027113"/>
            <a:ext cx="2598737"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6" r:id="rId1"/>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ctr" defTabSz="342900" rtl="0" eaLnBrk="0" fontAlgn="base" hangingPunct="0">
        <a:spcBef>
          <a:spcPct val="0"/>
        </a:spcBef>
        <a:spcAft>
          <a:spcPct val="0"/>
        </a:spcAft>
        <a:defRPr sz="3300" kern="1200">
          <a:solidFill>
            <a:schemeClr val="tx1"/>
          </a:solidFill>
          <a:latin typeface="+mj-lt"/>
          <a:ea typeface="ヒラギノ角ゴ Pro W3" pitchFamily="-65" charset="-128"/>
          <a:cs typeface="ヒラギノ角ゴ Pro W3" pitchFamily="-65"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pitchFamily="-65" charset="-128"/>
          <a:cs typeface="ヒラギノ角ゴ Pro W3" pitchFamily="-65"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pitchFamily="-65"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pitchFamily="-65"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65"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pitchFamily="-65"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 xmlns:a16="http://schemas.microsoft.com/office/drawing/2014/main" id="{D0F0A00E-823B-4851-B915-47C782B33BD2}"/>
              </a:ext>
            </a:extLst>
          </p:cNvPr>
          <p:cNvSpPr>
            <a:spLocks noGrp="1"/>
          </p:cNvSpPr>
          <p:nvPr>
            <p:ph type="title"/>
          </p:nvPr>
        </p:nvSpPr>
        <p:spPr bwMode="auto">
          <a:xfrm>
            <a:off x="0" y="2667000"/>
            <a:ext cx="8915400" cy="762000"/>
          </a:xfrm>
          <a:solidFill>
            <a:schemeClr val="bg1">
              <a:lumMod val="85000"/>
            </a:schemeClr>
          </a:solidFill>
        </p:spPr>
        <p:txBody>
          <a:bodyPr vert="horz" wrap="square" lIns="68580" tIns="34290" rIns="68580" bIns="34290" numCol="1" anchor="ctr" anchorCtr="0" compatLnSpc="1">
            <a:prstTxWarp prst="textNoShape">
              <a:avLst/>
            </a:prstTxWarp>
          </a:bodyPr>
          <a:lstStyle/>
          <a:p>
            <a:pPr>
              <a:defRPr/>
            </a:pPr>
            <a:r>
              <a:rPr lang="en-GB" sz="1800" dirty="0">
                <a:effectLst/>
                <a:latin typeface="Open Sans"/>
                <a:ea typeface="Calibri" panose="020F0502020204030204" pitchFamily="34" charset="0"/>
              </a:rPr>
              <a:t>Application Programming Interface</a:t>
            </a:r>
            <a:endParaRPr lang="en-GB" altLang="en-US" dirty="0">
              <a:ea typeface="ヒラギノ角ゴ Pro W3" charset="-128"/>
            </a:endParaRPr>
          </a:p>
        </p:txBody>
      </p:sp>
      <p:sp>
        <p:nvSpPr>
          <p:cNvPr id="5123" name="Title 1">
            <a:extLst>
              <a:ext uri="{FF2B5EF4-FFF2-40B4-BE49-F238E27FC236}">
                <a16:creationId xmlns="" xmlns:a16="http://schemas.microsoft.com/office/drawing/2014/main" id="{9943F5AA-E44A-462B-A8FC-39B76FFACCDE}"/>
              </a:ext>
            </a:extLst>
          </p:cNvPr>
          <p:cNvSpPr txBox="1">
            <a:spLocks/>
          </p:cNvSpPr>
          <p:nvPr/>
        </p:nvSpPr>
        <p:spPr bwMode="auto">
          <a:xfrm>
            <a:off x="0" y="3289300"/>
            <a:ext cx="5867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1500" dirty="0">
                <a:solidFill>
                  <a:srgbClr val="93176C"/>
                </a:solidFill>
                <a:latin typeface="Calibri" panose="020F0502020204030204" pitchFamily="34" charset="0"/>
              </a:rPr>
              <a:t>Module Project</a:t>
            </a:r>
            <a:endParaRPr lang="en-GB" altLang="en-US" sz="1500" dirty="0">
              <a:solidFill>
                <a:srgbClr val="93176C"/>
              </a:solidFill>
              <a:latin typeface="Calibri" panose="020F0502020204030204" pitchFamily="34" charset="0"/>
            </a:endParaRPr>
          </a:p>
        </p:txBody>
      </p:sp>
      <p:sp>
        <p:nvSpPr>
          <p:cNvPr id="5" name="Title 1">
            <a:extLst>
              <a:ext uri="{FF2B5EF4-FFF2-40B4-BE49-F238E27FC236}">
                <a16:creationId xmlns="" xmlns:a16="http://schemas.microsoft.com/office/drawing/2014/main" id="{3D1E2B7E-1984-4A38-B999-D3FC5F0148C2}"/>
              </a:ext>
            </a:extLst>
          </p:cNvPr>
          <p:cNvSpPr txBox="1">
            <a:spLocks/>
          </p:cNvSpPr>
          <p:nvPr/>
        </p:nvSpPr>
        <p:spPr bwMode="auto">
          <a:xfrm>
            <a:off x="31750" y="4724400"/>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Start Date		</a:t>
            </a:r>
            <a:r>
              <a:rPr lang="en-US" altLang="en-US" sz="1400" b="1" dirty="0" smtClean="0">
                <a:latin typeface="+mn-lt"/>
              </a:rPr>
              <a:t>: 29</a:t>
            </a:r>
            <a:r>
              <a:rPr lang="en-US" altLang="en-US" sz="1400" b="1" baseline="30000" dirty="0" smtClean="0">
                <a:latin typeface="+mn-lt"/>
              </a:rPr>
              <a:t>th</a:t>
            </a:r>
            <a:r>
              <a:rPr lang="en-US" altLang="en-US" sz="1400" b="1" dirty="0" smtClean="0">
                <a:latin typeface="+mn-lt"/>
              </a:rPr>
              <a:t> January 2023</a:t>
            </a:r>
            <a:endParaRPr lang="en-US" altLang="en-US" sz="1400" b="1" dirty="0">
              <a:latin typeface="+mn-lt"/>
            </a:endParaRPr>
          </a:p>
          <a:p>
            <a:pPr>
              <a:lnSpc>
                <a:spcPts val="1800"/>
              </a:lnSpc>
              <a:spcBef>
                <a:spcPts val="200"/>
              </a:spcBef>
              <a:spcAft>
                <a:spcPts val="200"/>
              </a:spcAft>
              <a:defRPr/>
            </a:pPr>
            <a:r>
              <a:rPr lang="en-US" altLang="en-US" sz="1400" b="1" dirty="0">
                <a:latin typeface="+mn-lt"/>
              </a:rPr>
              <a:t>End Date		</a:t>
            </a:r>
            <a:r>
              <a:rPr lang="en-US" altLang="en-US" sz="1400" b="1" dirty="0" smtClean="0">
                <a:latin typeface="+mn-lt"/>
              </a:rPr>
              <a:t>: 30</a:t>
            </a:r>
            <a:r>
              <a:rPr lang="en-US" altLang="en-US" sz="1400" b="1" baseline="30000" dirty="0" smtClean="0">
                <a:latin typeface="+mn-lt"/>
              </a:rPr>
              <a:t>th</a:t>
            </a:r>
            <a:r>
              <a:rPr lang="en-US" altLang="en-US" sz="1400" b="1" dirty="0" smtClean="0">
                <a:latin typeface="+mn-lt"/>
              </a:rPr>
              <a:t> January 2023</a:t>
            </a:r>
            <a:endParaRPr lang="en-US" altLang="en-US" sz="1400" b="1" dirty="0">
              <a:latin typeface="+mn-lt"/>
            </a:endParaRPr>
          </a:p>
          <a:p>
            <a:pPr>
              <a:lnSpc>
                <a:spcPts val="1800"/>
              </a:lnSpc>
              <a:spcBef>
                <a:spcPts val="200"/>
              </a:spcBef>
              <a:spcAft>
                <a:spcPts val="200"/>
              </a:spcAft>
              <a:defRPr/>
            </a:pPr>
            <a:r>
              <a:rPr lang="en-US" altLang="en-US" sz="1400" b="1" dirty="0">
                <a:latin typeface="+mn-lt"/>
              </a:rPr>
              <a:t>Submission Date	</a:t>
            </a:r>
            <a:r>
              <a:rPr lang="en-US" altLang="en-US" sz="1400" b="1" dirty="0" smtClean="0">
                <a:latin typeface="+mn-lt"/>
              </a:rPr>
              <a:t>: 30</a:t>
            </a:r>
            <a:r>
              <a:rPr lang="en-US" altLang="en-US" sz="1400" b="1" baseline="30000" dirty="0" smtClean="0">
                <a:latin typeface="+mn-lt"/>
              </a:rPr>
              <a:t>th</a:t>
            </a:r>
            <a:r>
              <a:rPr lang="en-US" altLang="en-US" sz="1400" b="1" dirty="0" smtClean="0">
                <a:latin typeface="+mn-lt"/>
              </a:rPr>
              <a:t> January 2023</a:t>
            </a:r>
            <a:endParaRPr lang="en-US" altLang="en-US" sz="1400" dirty="0">
              <a:latin typeface="+mn-lt"/>
            </a:endParaRPr>
          </a:p>
        </p:txBody>
      </p:sp>
      <p:sp>
        <p:nvSpPr>
          <p:cNvPr id="6" name="Title 1">
            <a:extLst>
              <a:ext uri="{FF2B5EF4-FFF2-40B4-BE49-F238E27FC236}">
                <a16:creationId xmlns="" xmlns:a16="http://schemas.microsoft.com/office/drawing/2014/main" id="{85DFC0B0-FB48-41B8-9972-916748A1C7B0}"/>
              </a:ext>
            </a:extLst>
          </p:cNvPr>
          <p:cNvSpPr txBox="1">
            <a:spLocks/>
          </p:cNvSpPr>
          <p:nvPr/>
        </p:nvSpPr>
        <p:spPr bwMode="auto">
          <a:xfrm>
            <a:off x="-17463" y="3933825"/>
            <a:ext cx="7345363" cy="549275"/>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600" b="1" dirty="0">
                <a:latin typeface="+mn-lt"/>
              </a:rPr>
              <a:t>Module: </a:t>
            </a:r>
            <a:r>
              <a:rPr lang="en-US" altLang="en-US" sz="1600" dirty="0">
                <a:latin typeface="+mn-lt"/>
              </a:rPr>
              <a:t> </a:t>
            </a:r>
            <a:r>
              <a:rPr lang="en-GB" sz="1600" dirty="0">
                <a:effectLst/>
                <a:latin typeface="+mn-lt"/>
                <a:ea typeface="Calibri" panose="020F0502020204030204" pitchFamily="34" charset="0"/>
              </a:rPr>
              <a:t>Application Programming Interface</a:t>
            </a:r>
            <a:endParaRPr lang="en-US" altLang="en-US" sz="1600" dirty="0">
              <a:latin typeface="+mn-lt"/>
            </a:endParaRPr>
          </a:p>
        </p:txBody>
      </p:sp>
      <p:sp>
        <p:nvSpPr>
          <p:cNvPr id="7" name="Title 1">
            <a:extLst>
              <a:ext uri="{FF2B5EF4-FFF2-40B4-BE49-F238E27FC236}">
                <a16:creationId xmlns="" xmlns:a16="http://schemas.microsoft.com/office/drawing/2014/main" id="{3AAE6609-8189-419A-853E-0A3E5EB230FA}"/>
              </a:ext>
            </a:extLst>
          </p:cNvPr>
          <p:cNvSpPr txBox="1">
            <a:spLocks/>
          </p:cNvSpPr>
          <p:nvPr/>
        </p:nvSpPr>
        <p:spPr bwMode="auto">
          <a:xfrm>
            <a:off x="4508500" y="4724400"/>
            <a:ext cx="4324350" cy="1008063"/>
          </a:xfrm>
          <a:prstGeom prst="rect">
            <a:avLst/>
          </a:prstGeom>
          <a:solidFill>
            <a:schemeClr val="bg1">
              <a:lumMod val="95000"/>
            </a:schemeClr>
          </a:solidFill>
          <a:ln>
            <a:noFill/>
          </a:ln>
        </p:spPr>
        <p:txBody>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nSpc>
                <a:spcPts val="1800"/>
              </a:lnSpc>
              <a:spcBef>
                <a:spcPts val="200"/>
              </a:spcBef>
              <a:spcAft>
                <a:spcPts val="200"/>
              </a:spcAft>
              <a:defRPr/>
            </a:pPr>
            <a:r>
              <a:rPr lang="en-US" altLang="en-US" sz="1400" b="1" dirty="0">
                <a:latin typeface="+mn-lt"/>
              </a:rPr>
              <a:t>Learner Name	</a:t>
            </a:r>
            <a:r>
              <a:rPr lang="en-US" altLang="en-US" sz="1400" b="1" dirty="0" smtClean="0">
                <a:latin typeface="+mn-lt"/>
              </a:rPr>
              <a:t>: W.A. </a:t>
            </a:r>
            <a:r>
              <a:rPr lang="en-US" altLang="en-US" sz="1400" b="1" dirty="0" err="1" smtClean="0">
                <a:latin typeface="+mn-lt"/>
              </a:rPr>
              <a:t>Hashini</a:t>
            </a:r>
            <a:r>
              <a:rPr lang="en-US" altLang="en-US" sz="1400" b="1" dirty="0" smtClean="0">
                <a:latin typeface="+mn-lt"/>
              </a:rPr>
              <a:t> Sewwandi</a:t>
            </a:r>
            <a:endParaRPr lang="en-US" altLang="en-US" sz="1400" b="1" dirty="0">
              <a:latin typeface="+mn-lt"/>
            </a:endParaRPr>
          </a:p>
          <a:p>
            <a:pPr>
              <a:lnSpc>
                <a:spcPts val="1800"/>
              </a:lnSpc>
              <a:spcBef>
                <a:spcPts val="200"/>
              </a:spcBef>
              <a:spcAft>
                <a:spcPts val="200"/>
              </a:spcAft>
              <a:defRPr/>
            </a:pPr>
            <a:r>
              <a:rPr lang="en-US" altLang="en-US" sz="1400" b="1" dirty="0">
                <a:latin typeface="+mn-lt"/>
              </a:rPr>
              <a:t> Enrollment ID	: </a:t>
            </a:r>
          </a:p>
          <a:p>
            <a:pPr>
              <a:lnSpc>
                <a:spcPts val="1800"/>
              </a:lnSpc>
              <a:spcBef>
                <a:spcPts val="200"/>
              </a:spcBef>
              <a:spcAft>
                <a:spcPts val="200"/>
              </a:spcAft>
              <a:defRPr/>
            </a:pPr>
            <a:r>
              <a:rPr lang="en-US" altLang="en-US" sz="1400" b="1" dirty="0">
                <a:latin typeface="+mn-lt"/>
              </a:rPr>
              <a:t>Presentation Date	:</a:t>
            </a:r>
            <a:endParaRPr lang="en-US" altLang="en-US" sz="140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6. The Project Requirements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79387"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sz="1600" dirty="0" smtClean="0">
              <a:solidFill>
                <a:schemeClr val="tx1"/>
              </a:solidFill>
              <a:cs typeface="Myanmar Text" panose="020B0502040204020203" pitchFamily="34" charset="0"/>
            </a:endParaRPr>
          </a:p>
          <a:p>
            <a:r>
              <a:rPr lang="en-US" sz="1600" dirty="0">
                <a:solidFill>
                  <a:schemeClr val="tx1"/>
                </a:solidFill>
                <a:cs typeface="Myanmar Text" panose="020B0502040204020203" pitchFamily="34" charset="0"/>
              </a:rPr>
              <a:t>	</a:t>
            </a:r>
            <a:r>
              <a:rPr lang="en-US" sz="1600" b="1"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1. Functional Requirements</a:t>
            </a:r>
          </a:p>
          <a:p>
            <a:endParaRPr lang="en-US" sz="1600" b="1"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a:p>
            <a:pPr marL="1200150" lvl="2" indent="-285750">
              <a:buFont typeface="Wingdings" panose="05000000000000000000" pitchFamily="2" charset="2"/>
              <a:buChar char="q"/>
            </a:pPr>
            <a:r>
              <a:rPr lang="en-US" sz="1600"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User </a:t>
            </a: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can able to register an account.</a:t>
            </a:r>
          </a:p>
          <a:p>
            <a:pPr marL="1200150" lvl="2" indent="-285750">
              <a:buFont typeface="Wingdings" panose="05000000000000000000" pitchFamily="2" charset="2"/>
              <a:buChar char="q"/>
            </a:pP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User can log through API links.</a:t>
            </a:r>
          </a:p>
          <a:p>
            <a:pPr marL="1200150" lvl="2" indent="-285750">
              <a:buFont typeface="Wingdings" panose="05000000000000000000" pitchFamily="2" charset="2"/>
              <a:buChar char="q"/>
            </a:pP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User can retrieve user information once user has login.</a:t>
            </a:r>
          </a:p>
          <a:p>
            <a:pPr marL="1200150" lvl="2" indent="-285750">
              <a:buFont typeface="Wingdings" panose="05000000000000000000" pitchFamily="2" charset="2"/>
              <a:buChar char="q"/>
            </a:pP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User can login through third-party services, such as Facebook should be configured. </a:t>
            </a:r>
            <a:endParaRPr lang="en-US" sz="1600" b="1" dirty="0" smtClean="0">
              <a:solidFill>
                <a:schemeClr val="tx1"/>
              </a:solidFill>
              <a:latin typeface="Verdana" panose="020B0604030504040204" pitchFamily="34" charset="0"/>
              <a:ea typeface="Verdana" panose="020B0604030504040204" pitchFamily="34" charset="0"/>
              <a:cs typeface="Myanmar Text" panose="020B0502040204020203" pitchFamily="34" charset="0"/>
            </a:endParaRPr>
          </a:p>
          <a:p>
            <a:endParaRPr lang="en-US" sz="1600" b="1" dirty="0" smtClean="0">
              <a:solidFill>
                <a:schemeClr val="tx1"/>
              </a:solidFill>
              <a:latin typeface="Verdana" panose="020B0604030504040204" pitchFamily="34" charset="0"/>
              <a:ea typeface="Verdana" panose="020B0604030504040204" pitchFamily="34" charset="0"/>
              <a:cs typeface="Myanmar Text" panose="020B0502040204020203" pitchFamily="34" charset="0"/>
            </a:endParaRPr>
          </a:p>
          <a:p>
            <a:r>
              <a:rPr lang="en-US" sz="1600" b="1" dirty="0">
                <a:solidFill>
                  <a:schemeClr val="tx1"/>
                </a:solidFill>
                <a:latin typeface="Verdana" panose="020B0604030504040204" pitchFamily="34" charset="0"/>
                <a:ea typeface="Verdana" panose="020B0604030504040204" pitchFamily="34" charset="0"/>
                <a:cs typeface="Myanmar Text" panose="020B0502040204020203" pitchFamily="34" charset="0"/>
              </a:rPr>
              <a:t>	</a:t>
            </a:r>
            <a:r>
              <a:rPr lang="en-US" sz="1600" b="1"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2. Non-Functional Requirements</a:t>
            </a:r>
            <a:r>
              <a:rPr lang="en-US" dirty="0" smtClean="0"/>
              <a:t> </a:t>
            </a:r>
          </a:p>
          <a:p>
            <a:r>
              <a:rPr lang="en-US" dirty="0"/>
              <a:t>	</a:t>
            </a:r>
            <a:endParaRPr lang="en-US" dirty="0" smtClean="0"/>
          </a:p>
          <a:p>
            <a:pPr marL="1200150" lvl="2" indent="-285750">
              <a:buFont typeface="Wingdings" panose="05000000000000000000" pitchFamily="2" charset="2"/>
              <a:buChar char="q"/>
            </a:pPr>
            <a:r>
              <a:rPr lang="en-US" dirty="0">
                <a:solidFill>
                  <a:schemeClr val="tx1"/>
                </a:solidFill>
                <a:latin typeface="Verdana" panose="020B0604030504040204" pitchFamily="34" charset="0"/>
                <a:ea typeface="Verdana" panose="020B0604030504040204" pitchFamily="34" charset="0"/>
              </a:rPr>
              <a:t>Maintenance Requirements</a:t>
            </a:r>
          </a:p>
          <a:p>
            <a:pPr marL="1657350" lvl="3" indent="-285750">
              <a:buFont typeface="Wingdings" panose="05000000000000000000" pitchFamily="2" charset="2"/>
              <a:buChar char="§"/>
            </a:pPr>
            <a:r>
              <a:rPr lang="en-US" dirty="0" err="1">
                <a:solidFill>
                  <a:schemeClr val="tx1"/>
                </a:solidFill>
                <a:latin typeface="Verdana" panose="020B0604030504040204" pitchFamily="34" charset="0"/>
                <a:ea typeface="Verdana" panose="020B0604030504040204" pitchFamily="34" charset="0"/>
              </a:rPr>
              <a:t>ReactJS</a:t>
            </a:r>
            <a:r>
              <a:rPr lang="en-US" dirty="0">
                <a:solidFill>
                  <a:schemeClr val="tx1"/>
                </a:solidFill>
                <a:latin typeface="Verdana" panose="020B0604030504040204" pitchFamily="34" charset="0"/>
                <a:ea typeface="Verdana" panose="020B0604030504040204" pitchFamily="34" charset="0"/>
              </a:rPr>
              <a:t> software and spring boot API internet offerings not dependent to every other.</a:t>
            </a:r>
          </a:p>
          <a:p>
            <a:pPr marL="1657350" lvl="3" indent="-285750">
              <a:buFont typeface="Wingdings" panose="05000000000000000000" pitchFamily="2" charset="2"/>
              <a:buChar char="§"/>
            </a:pPr>
            <a:r>
              <a:rPr lang="en-US" dirty="0" err="1">
                <a:solidFill>
                  <a:schemeClr val="tx1"/>
                </a:solidFill>
                <a:latin typeface="Verdana" panose="020B0604030504040204" pitchFamily="34" charset="0"/>
                <a:ea typeface="Verdana" panose="020B0604030504040204" pitchFamily="34" charset="0"/>
              </a:rPr>
              <a:t>ReactJs</a:t>
            </a:r>
            <a:r>
              <a:rPr lang="en-US" dirty="0">
                <a:solidFill>
                  <a:schemeClr val="tx1"/>
                </a:solidFill>
                <a:latin typeface="Verdana" panose="020B0604030504040204" pitchFamily="34" charset="0"/>
                <a:ea typeface="Verdana" panose="020B0604030504040204" pitchFamily="34" charset="0"/>
              </a:rPr>
              <a:t> application must have its personal components folder, resources, </a:t>
            </a:r>
            <a:r>
              <a:rPr lang="en-US" dirty="0" err="1">
                <a:solidFill>
                  <a:schemeClr val="tx1"/>
                </a:solidFill>
                <a:latin typeface="Verdana" panose="020B0604030504040204" pitchFamily="34" charset="0"/>
                <a:ea typeface="Verdana" panose="020B0604030504040204" pitchFamily="34" charset="0"/>
              </a:rPr>
              <a:t>utils</a:t>
            </a:r>
            <a:r>
              <a:rPr lang="en-US" dirty="0">
                <a:solidFill>
                  <a:schemeClr val="tx1"/>
                </a:solidFill>
                <a:latin typeface="Verdana" panose="020B0604030504040204" pitchFamily="34" charset="0"/>
                <a:ea typeface="Verdana" panose="020B0604030504040204" pitchFamily="34" charset="0"/>
              </a:rPr>
              <a:t> and more for the of clarity</a:t>
            </a:r>
          </a:p>
          <a:p>
            <a:pPr marL="742950" lvl="1" indent="-285750">
              <a:buFont typeface="Wingdings" panose="05000000000000000000" pitchFamily="2" charset="2"/>
              <a:buChar char="§"/>
            </a:pPr>
            <a:endParaRPr lang="en-US" dirty="0" smtClean="0"/>
          </a:p>
          <a:p>
            <a:pPr marL="742950" lvl="1" indent="-285750">
              <a:buFont typeface="Wingdings" panose="05000000000000000000" pitchFamily="2" charset="2"/>
              <a:buChar char="§"/>
            </a:pPr>
            <a:r>
              <a:rPr lang="en-US" dirty="0"/>
              <a:t> </a:t>
            </a:r>
            <a:endParaRPr lang="en-US" sz="1600" dirty="0" smtClean="0">
              <a:solidFill>
                <a:schemeClr val="tx1"/>
              </a:solidFill>
              <a:effectLst/>
              <a:ea typeface="Calibri" panose="020F0502020204030204" pitchFamily="34" charset="0"/>
              <a:cs typeface="Myanmar Text" panose="020B0502040204020203" pitchFamily="34" charset="0"/>
            </a:endParaRPr>
          </a:p>
          <a:p>
            <a:pPr indent="457200" algn="just">
              <a:spcBef>
                <a:spcPts val="0"/>
              </a:spcBef>
              <a:spcAft>
                <a:spcPts val="1000"/>
              </a:spcAft>
            </a:pPr>
            <a:endParaRPr lang="en-US" sz="1600" dirty="0" smtClean="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1479864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6. The Project Requirements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742950" lvl="1" indent="-285750" algn="just">
              <a:spcBef>
                <a:spcPts val="0"/>
              </a:spcBef>
              <a:spcAft>
                <a:spcPts val="1000"/>
              </a:spcAft>
              <a:buFont typeface="Wingdings" panose="05000000000000000000" pitchFamily="2" charset="2"/>
              <a:buChar char="q"/>
            </a:pP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Security Requirements</a:t>
            </a:r>
          </a:p>
          <a:p>
            <a:pPr marL="1200150" lvl="2" indent="-285750" algn="just">
              <a:spcBef>
                <a:spcPts val="0"/>
              </a:spcBef>
              <a:spcAft>
                <a:spcPts val="1000"/>
              </a:spcAft>
              <a:buFont typeface="Wingdings" panose="05000000000000000000" pitchFamily="2" charset="2"/>
              <a:buChar char="§"/>
            </a:pP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User password can hashed to store in database.</a:t>
            </a:r>
          </a:p>
          <a:p>
            <a:pPr marL="1200150" lvl="2" indent="-285750" algn="just">
              <a:spcBef>
                <a:spcPts val="0"/>
              </a:spcBef>
              <a:spcAft>
                <a:spcPts val="1000"/>
              </a:spcAft>
              <a:buFont typeface="Wingdings" panose="05000000000000000000" pitchFamily="2" charset="2"/>
              <a:buChar char="§"/>
            </a:pP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Authentication manner can stateless and followed token-based authentication.</a:t>
            </a:r>
          </a:p>
          <a:p>
            <a:pPr marL="1200150" lvl="2" indent="-285750" algn="just">
              <a:spcBef>
                <a:spcPts val="0"/>
              </a:spcBef>
              <a:spcAft>
                <a:spcPts val="1000"/>
              </a:spcAft>
              <a:buFont typeface="Wingdings" panose="05000000000000000000" pitchFamily="2" charset="2"/>
              <a:buChar char="§"/>
            </a:pP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OAuth2 authentication for </a:t>
            </a:r>
            <a:r>
              <a:rPr lang="en-US" sz="1600" dirty="0" err="1">
                <a:solidFill>
                  <a:schemeClr val="tx1"/>
                </a:solidFill>
                <a:latin typeface="Verdana" panose="020B0604030504040204" pitchFamily="34" charset="0"/>
                <a:ea typeface="Verdana" panose="020B0604030504040204" pitchFamily="34" charset="0"/>
                <a:cs typeface="Myanmar Text" panose="020B0502040204020203" pitchFamily="34" charset="0"/>
              </a:rPr>
              <a:t>facebook</a:t>
            </a: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 can configured</a:t>
            </a:r>
          </a:p>
          <a:p>
            <a:pPr marL="742950" lvl="1" indent="-285750" algn="just">
              <a:spcBef>
                <a:spcPts val="0"/>
              </a:spcBef>
              <a:spcAft>
                <a:spcPts val="1000"/>
              </a:spcAft>
              <a:buFont typeface="Wingdings" panose="05000000000000000000" pitchFamily="2" charset="2"/>
              <a:buChar char="§"/>
            </a:pPr>
            <a:endPar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a:p>
            <a:pPr marL="742950" lvl="1" indent="-285750" algn="just">
              <a:spcBef>
                <a:spcPts val="0"/>
              </a:spcBef>
              <a:spcAft>
                <a:spcPts val="1000"/>
              </a:spcAft>
              <a:buFont typeface="Wingdings" panose="05000000000000000000" pitchFamily="2" charset="2"/>
              <a:buChar char="q"/>
            </a:pP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Performance Requirements</a:t>
            </a:r>
          </a:p>
          <a:p>
            <a:pPr marL="1200150" lvl="2" indent="-285750" algn="just">
              <a:spcBef>
                <a:spcPts val="0"/>
              </a:spcBef>
              <a:spcAft>
                <a:spcPts val="1000"/>
              </a:spcAft>
              <a:buFont typeface="Wingdings" panose="05000000000000000000" pitchFamily="2" charset="2"/>
              <a:buChar char="§"/>
            </a:pP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Loading common time for all pages must be at most 1.0 second.</a:t>
            </a:r>
          </a:p>
          <a:p>
            <a:pPr marL="1200150" lvl="2" indent="-285750" algn="just">
              <a:spcBef>
                <a:spcPts val="0"/>
              </a:spcBef>
              <a:spcAft>
                <a:spcPts val="1000"/>
              </a:spcAft>
              <a:buFont typeface="Wingdings" panose="05000000000000000000" pitchFamily="2" charset="2"/>
              <a:buChar char="§"/>
            </a:pP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Uptime of net application need to be ninety nine.99%</a:t>
            </a:r>
          </a:p>
          <a:p>
            <a:pPr marL="1200150" lvl="2" indent="-285750" algn="just">
              <a:spcBef>
                <a:spcPts val="0"/>
              </a:spcBef>
              <a:spcAft>
                <a:spcPts val="1000"/>
              </a:spcAft>
              <a:buFont typeface="Wingdings" panose="05000000000000000000" pitchFamily="2" charset="2"/>
              <a:buChar char="§"/>
            </a:pP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Dashboard have to be scalable as much as 10K users</a:t>
            </a:r>
            <a:r>
              <a:rPr lang="en-US" sz="1600"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a:t>
            </a:r>
          </a:p>
          <a:p>
            <a:pPr marL="1200150" lvl="2" indent="-285750" algn="just">
              <a:spcBef>
                <a:spcPts val="0"/>
              </a:spcBef>
              <a:spcAft>
                <a:spcPts val="1000"/>
              </a:spcAft>
              <a:buFont typeface="Wingdings" panose="05000000000000000000" pitchFamily="2" charset="2"/>
              <a:buChar char="§"/>
            </a:pPr>
            <a:endPar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742950" lvl="1" indent="-285750" algn="just">
              <a:spcBef>
                <a:spcPts val="0"/>
              </a:spcBef>
              <a:spcAft>
                <a:spcPts val="1000"/>
              </a:spcAft>
              <a:buFont typeface="Wingdings" panose="05000000000000000000" pitchFamily="2" charset="2"/>
              <a:buChar char="q"/>
            </a:pP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Portability  Requirements</a:t>
            </a:r>
          </a:p>
          <a:p>
            <a:pPr marL="1200150" lvl="2" indent="-285750" algn="just">
              <a:spcBef>
                <a:spcPts val="0"/>
              </a:spcBef>
              <a:spcAft>
                <a:spcPts val="1000"/>
              </a:spcAft>
              <a:buFont typeface="Wingdings" panose="05000000000000000000" pitchFamily="2" charset="2"/>
              <a:buChar char="§"/>
            </a:pP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Rest API ought to have ability to call from any internet programs.</a:t>
            </a:r>
          </a:p>
          <a:p>
            <a:pPr marL="1200150" lvl="2" indent="-285750" algn="just">
              <a:spcBef>
                <a:spcPts val="0"/>
              </a:spcBef>
              <a:spcAft>
                <a:spcPts val="1000"/>
              </a:spcAft>
              <a:buFont typeface="Wingdings" panose="05000000000000000000" pitchFamily="2" charset="2"/>
              <a:buChar char="§"/>
            </a:pPr>
            <a:r>
              <a:rPr lang="en-US" sz="1600" dirty="0" err="1">
                <a:solidFill>
                  <a:schemeClr val="tx1"/>
                </a:solidFill>
                <a:latin typeface="Verdana" panose="020B0604030504040204" pitchFamily="34" charset="0"/>
                <a:ea typeface="Verdana" panose="020B0604030504040204" pitchFamily="34" charset="0"/>
                <a:cs typeface="Myanmar Text" panose="020B0502040204020203" pitchFamily="34" charset="0"/>
              </a:rPr>
              <a:t>ReactJS</a:t>
            </a: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 application need to be compatible with any sort of browser from any working structures.</a:t>
            </a:r>
          </a:p>
          <a:p>
            <a:pPr lvl="2" algn="just">
              <a:spcBef>
                <a:spcPts val="0"/>
              </a:spcBef>
              <a:spcAft>
                <a:spcPts val="1000"/>
              </a:spcAft>
            </a:pPr>
            <a:endPar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476083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6. The Project Requirements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
        <p:nvSpPr>
          <p:cNvPr id="3" name="Rectangle 2"/>
          <p:cNvSpPr/>
          <p:nvPr/>
        </p:nvSpPr>
        <p:spPr>
          <a:xfrm>
            <a:off x="395821" y="1412776"/>
            <a:ext cx="8280920" cy="4662815"/>
          </a:xfrm>
          <a:prstGeom prst="rect">
            <a:avLst/>
          </a:prstGeom>
        </p:spPr>
        <p:txBody>
          <a:bodyPr wrap="square">
            <a:spAutoFit/>
          </a:bodyPr>
          <a:lstStyle/>
          <a:p>
            <a:pPr marL="342900" marR="0" lvl="0" indent="-342900" algn="just">
              <a:lnSpc>
                <a:spcPct val="150000"/>
              </a:lnSpc>
              <a:spcBef>
                <a:spcPts val="0"/>
              </a:spcBef>
              <a:spcAft>
                <a:spcPts val="0"/>
              </a:spcAft>
              <a:buFont typeface="Symbol" panose="05050102010706020507" pitchFamily="18" charset="2"/>
              <a:buChar char=""/>
            </a:pPr>
            <a:r>
              <a:rPr lang="en-US" dirty="0">
                <a:latin typeface="Verdana" panose="020B0604030504040204" pitchFamily="34" charset="0"/>
                <a:ea typeface="Calibri" panose="020F0502020204030204" pitchFamily="34" charset="0"/>
                <a:cs typeface="Myanmar Text" panose="020B0502040204020203" pitchFamily="34" charset="0"/>
              </a:rPr>
              <a:t>Home Page – index page for public user.</a:t>
            </a:r>
            <a:endParaRPr lang="en-US" dirty="0">
              <a:latin typeface="Cambria" panose="02040503050406030204" pitchFamily="18" charset="0"/>
              <a:ea typeface="Calibri" panose="020F0502020204030204" pitchFamily="34" charset="0"/>
              <a:cs typeface="Myanmar Text" panose="020B0502040204020203"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latin typeface="Verdana" panose="020B0604030504040204" pitchFamily="34" charset="0"/>
                <a:ea typeface="Calibri" panose="020F0502020204030204" pitchFamily="34" charset="0"/>
                <a:cs typeface="Myanmar Text" panose="020B0502040204020203" pitchFamily="34" charset="0"/>
              </a:rPr>
              <a:t>Registration Page – for user to register.</a:t>
            </a:r>
            <a:endParaRPr lang="en-US" dirty="0">
              <a:latin typeface="Cambria" panose="02040503050406030204" pitchFamily="18" charset="0"/>
              <a:ea typeface="Calibri" panose="020F0502020204030204" pitchFamily="34" charset="0"/>
              <a:cs typeface="Myanmar Text" panose="020B0502040204020203"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latin typeface="Verdana" panose="020B0604030504040204" pitchFamily="34" charset="0"/>
                <a:ea typeface="Calibri" panose="020F0502020204030204" pitchFamily="34" charset="0"/>
                <a:cs typeface="Myanmar Text" panose="020B0502040204020203" pitchFamily="34" charset="0"/>
              </a:rPr>
              <a:t>Login Pages with API link – for user to login with local or other services.</a:t>
            </a:r>
            <a:endParaRPr lang="en-US" dirty="0">
              <a:latin typeface="Cambria" panose="02040503050406030204" pitchFamily="18" charset="0"/>
              <a:ea typeface="Calibri" panose="020F0502020204030204" pitchFamily="34" charset="0"/>
              <a:cs typeface="Myanmar Text" panose="020B0502040204020203"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latin typeface="Verdana" panose="020B0604030504040204" pitchFamily="34" charset="0"/>
                <a:ea typeface="Calibri" panose="020F0502020204030204" pitchFamily="34" charset="0"/>
                <a:cs typeface="Myanmar Text" panose="020B0502040204020203" pitchFamily="34" charset="0"/>
              </a:rPr>
              <a:t>Contact us Page – to display to contact information of company.</a:t>
            </a:r>
            <a:endParaRPr lang="en-US" dirty="0">
              <a:latin typeface="Cambria" panose="02040503050406030204" pitchFamily="18" charset="0"/>
              <a:ea typeface="Calibri" panose="020F0502020204030204" pitchFamily="34" charset="0"/>
              <a:cs typeface="Myanmar Text" panose="020B0502040204020203"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latin typeface="Verdana" panose="020B0604030504040204" pitchFamily="34" charset="0"/>
                <a:ea typeface="Calibri" panose="020F0502020204030204" pitchFamily="34" charset="0"/>
                <a:cs typeface="Myanmar Text" panose="020B0502040204020203" pitchFamily="34" charset="0"/>
              </a:rPr>
              <a:t>About us Page – to display biography and team information of company.</a:t>
            </a:r>
            <a:endParaRPr lang="en-US" dirty="0">
              <a:latin typeface="Cambria" panose="02040503050406030204" pitchFamily="18" charset="0"/>
              <a:ea typeface="Calibri" panose="020F0502020204030204" pitchFamily="34" charset="0"/>
              <a:cs typeface="Myanmar Text" panose="020B0502040204020203"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en-US" dirty="0">
                <a:latin typeface="Verdana" panose="020B0604030504040204" pitchFamily="34" charset="0"/>
                <a:ea typeface="Calibri" panose="020F0502020204030204" pitchFamily="34" charset="0"/>
                <a:cs typeface="Myanmar Text" panose="020B0502040204020203" pitchFamily="34" charset="0"/>
              </a:rPr>
              <a:t>Teams and Conditions page – to display teams and conditions for user to follow before registration.</a:t>
            </a:r>
            <a:endParaRPr lang="en-US" dirty="0">
              <a:latin typeface="Cambria" panose="02040503050406030204" pitchFamily="18" charset="0"/>
              <a:ea typeface="Calibri" panose="020F0502020204030204" pitchFamily="34" charset="0"/>
              <a:cs typeface="Myanmar Text" panose="020B0502040204020203"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id-ID" dirty="0">
                <a:latin typeface="Verdana" panose="020B0604030504040204" pitchFamily="34" charset="0"/>
                <a:ea typeface="Calibri" panose="020F0502020204030204" pitchFamily="34" charset="0"/>
                <a:cs typeface="Myanmar Text" panose="020B0502040204020203" pitchFamily="34" charset="0"/>
              </a:rPr>
              <a:t>Dashboard</a:t>
            </a:r>
            <a:r>
              <a:rPr lang="en-US" dirty="0">
                <a:latin typeface="Verdana" panose="020B0604030504040204" pitchFamily="34" charset="0"/>
                <a:ea typeface="Calibri" panose="020F0502020204030204" pitchFamily="34" charset="0"/>
                <a:cs typeface="Myanmar Text" panose="020B0502040204020203" pitchFamily="34" charset="0"/>
              </a:rPr>
              <a:t>/ Teams and condition. – To display user information after login successfully.</a:t>
            </a:r>
            <a:endParaRPr lang="en-US" dirty="0">
              <a:effectLst/>
              <a:latin typeface="Cambria" panose="02040503050406030204" pitchFamily="18" charset="0"/>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602179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7. The Project Demo</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1" y="1176508"/>
            <a:ext cx="8712522"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r>
              <a:rPr lang="en-US"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Home page</a:t>
            </a:r>
            <a:endParaRPr lang="en-US"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4293096"/>
            <a:ext cx="6724650" cy="1799754"/>
          </a:xfrm>
          <a:prstGeom prst="rect">
            <a:avLst/>
          </a:prstGeom>
        </p:spPr>
      </p:pic>
      <p:pic>
        <p:nvPicPr>
          <p:cNvPr id="8" name="Picture 7"/>
          <p:cNvPicPr>
            <a:picLocks noChangeAspect="1"/>
          </p:cNvPicPr>
          <p:nvPr/>
        </p:nvPicPr>
        <p:blipFill>
          <a:blip r:embed="rId3"/>
          <a:stretch>
            <a:fillRect/>
          </a:stretch>
        </p:blipFill>
        <p:spPr>
          <a:xfrm>
            <a:off x="1187624" y="2128339"/>
            <a:ext cx="6724650" cy="2160240"/>
          </a:xfrm>
          <a:prstGeom prst="rect">
            <a:avLst/>
          </a:prstGeom>
        </p:spPr>
      </p:pic>
    </p:spTree>
    <p:extLst>
      <p:ext uri="{BB962C8B-B14F-4D97-AF65-F5344CB8AC3E}">
        <p14:creationId xmlns:p14="http://schemas.microsoft.com/office/powerpoint/2010/main" val="1866563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7. The Project Demo</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1" y="1176508"/>
            <a:ext cx="8712522"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r>
              <a:rPr lang="en-US"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About Us Page</a:t>
            </a:r>
            <a:endParaRPr lang="en-US"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3140969"/>
            <a:ext cx="6480720" cy="18002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4941169"/>
            <a:ext cx="6480720" cy="1296143"/>
          </a:xfrm>
          <a:prstGeom prst="rect">
            <a:avLst/>
          </a:prstGeom>
        </p:spPr>
      </p:pic>
      <p:pic>
        <p:nvPicPr>
          <p:cNvPr id="10" name="Picture 9"/>
          <p:cNvPicPr>
            <a:picLocks noChangeAspect="1"/>
          </p:cNvPicPr>
          <p:nvPr/>
        </p:nvPicPr>
        <p:blipFill>
          <a:blip r:embed="rId4"/>
          <a:stretch>
            <a:fillRect/>
          </a:stretch>
        </p:blipFill>
        <p:spPr>
          <a:xfrm>
            <a:off x="1547664" y="1916832"/>
            <a:ext cx="6480720" cy="1224137"/>
          </a:xfrm>
          <a:prstGeom prst="rect">
            <a:avLst/>
          </a:prstGeom>
        </p:spPr>
      </p:pic>
    </p:spTree>
    <p:extLst>
      <p:ext uri="{BB962C8B-B14F-4D97-AF65-F5344CB8AC3E}">
        <p14:creationId xmlns:p14="http://schemas.microsoft.com/office/powerpoint/2010/main" val="2473659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7. The Project Demo</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1" y="1176508"/>
            <a:ext cx="8712522"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indent="457200" algn="just">
              <a:spcBef>
                <a:spcPts val="0"/>
              </a:spcBef>
              <a:spcAft>
                <a:spcPts val="1000"/>
              </a:spcAft>
            </a:pPr>
            <a:endParaRPr lang="en-US" sz="1600" dirty="0" smtClean="0">
              <a:solidFill>
                <a:schemeClr val="tx1"/>
              </a:solidFill>
              <a:effectLst/>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r>
              <a:rPr lang="en-US"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Contact Us Page</a:t>
            </a:r>
            <a:endParaRPr lang="en-US"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793" y="4365103"/>
            <a:ext cx="6480720" cy="1296143"/>
          </a:xfrm>
          <a:prstGeom prst="rect">
            <a:avLst/>
          </a:prstGeom>
        </p:spPr>
      </p:pic>
      <p:pic>
        <p:nvPicPr>
          <p:cNvPr id="4" name="Picture 3"/>
          <p:cNvPicPr>
            <a:picLocks noChangeAspect="1"/>
          </p:cNvPicPr>
          <p:nvPr/>
        </p:nvPicPr>
        <p:blipFill>
          <a:blip r:embed="rId3"/>
          <a:stretch>
            <a:fillRect/>
          </a:stretch>
        </p:blipFill>
        <p:spPr>
          <a:xfrm>
            <a:off x="1448793" y="2060847"/>
            <a:ext cx="6480720" cy="2304255"/>
          </a:xfrm>
          <a:prstGeom prst="rect">
            <a:avLst/>
          </a:prstGeom>
        </p:spPr>
      </p:pic>
    </p:spTree>
    <p:extLst>
      <p:ext uri="{BB962C8B-B14F-4D97-AF65-F5344CB8AC3E}">
        <p14:creationId xmlns:p14="http://schemas.microsoft.com/office/powerpoint/2010/main" val="193082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7. The Project Demo</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1" y="1176508"/>
            <a:ext cx="8712522"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r>
              <a:rPr lang="en-US" sz="1600"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Login Page</a:t>
            </a:r>
            <a:endPar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3" name="Picture 2"/>
          <p:cNvPicPr>
            <a:picLocks noChangeAspect="1"/>
          </p:cNvPicPr>
          <p:nvPr/>
        </p:nvPicPr>
        <p:blipFill>
          <a:blip r:embed="rId2"/>
          <a:stretch>
            <a:fillRect/>
          </a:stretch>
        </p:blipFill>
        <p:spPr>
          <a:xfrm>
            <a:off x="1187624" y="1916832"/>
            <a:ext cx="6912768" cy="263279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4549626"/>
            <a:ext cx="6912768" cy="1296143"/>
          </a:xfrm>
          <a:prstGeom prst="rect">
            <a:avLst/>
          </a:prstGeom>
        </p:spPr>
      </p:pic>
    </p:spTree>
    <p:extLst>
      <p:ext uri="{BB962C8B-B14F-4D97-AF65-F5344CB8AC3E}">
        <p14:creationId xmlns:p14="http://schemas.microsoft.com/office/powerpoint/2010/main" val="2334058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7. The Project Demo</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1" y="1176508"/>
            <a:ext cx="8712522"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r>
              <a:rPr lang="en-US" sz="1600"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Register Page</a:t>
            </a:r>
            <a:endPar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793" y="4365103"/>
            <a:ext cx="6480720" cy="1296143"/>
          </a:xfrm>
          <a:prstGeom prst="rect">
            <a:avLst/>
          </a:prstGeom>
        </p:spPr>
      </p:pic>
      <p:pic>
        <p:nvPicPr>
          <p:cNvPr id="3" name="Picture 2"/>
          <p:cNvPicPr>
            <a:picLocks noChangeAspect="1"/>
          </p:cNvPicPr>
          <p:nvPr/>
        </p:nvPicPr>
        <p:blipFill>
          <a:blip r:embed="rId3"/>
          <a:stretch>
            <a:fillRect/>
          </a:stretch>
        </p:blipFill>
        <p:spPr>
          <a:xfrm>
            <a:off x="1448793" y="1916832"/>
            <a:ext cx="6480720" cy="2448271"/>
          </a:xfrm>
          <a:prstGeom prst="rect">
            <a:avLst/>
          </a:prstGeom>
        </p:spPr>
      </p:pic>
    </p:spTree>
    <p:extLst>
      <p:ext uri="{BB962C8B-B14F-4D97-AF65-F5344CB8AC3E}">
        <p14:creationId xmlns:p14="http://schemas.microsoft.com/office/powerpoint/2010/main" val="3654516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7. The Project Demo</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1" y="1176508"/>
            <a:ext cx="8712522"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indent="457200" algn="just">
              <a:spcBef>
                <a:spcPts val="0"/>
              </a:spcBef>
              <a:spcAft>
                <a:spcPts val="1000"/>
              </a:spcAft>
            </a:pPr>
            <a:r>
              <a:rPr lang="en-US" sz="1600" dirty="0" smtClean="0">
                <a:solidFill>
                  <a:schemeClr val="tx1"/>
                </a:solidFill>
                <a:ea typeface="Calibri" panose="020F0502020204030204" pitchFamily="34" charset="0"/>
                <a:cs typeface="Myanmar Text" panose="020B0502040204020203" pitchFamily="34" charset="0"/>
              </a:rPr>
              <a:t>Profile</a:t>
            </a: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8" name="Picture 7"/>
          <p:cNvPicPr>
            <a:picLocks noChangeAspect="1"/>
          </p:cNvPicPr>
          <p:nvPr/>
        </p:nvPicPr>
        <p:blipFill>
          <a:blip r:embed="rId2"/>
          <a:stretch>
            <a:fillRect/>
          </a:stretch>
        </p:blipFill>
        <p:spPr>
          <a:xfrm>
            <a:off x="1115616" y="1555265"/>
            <a:ext cx="6480720" cy="1945744"/>
          </a:xfrm>
          <a:prstGeom prst="rect">
            <a:avLst/>
          </a:prstGeom>
        </p:spPr>
      </p:pic>
      <p:pic>
        <p:nvPicPr>
          <p:cNvPr id="9" name="Picture 8"/>
          <p:cNvPicPr>
            <a:picLocks noChangeAspect="1"/>
          </p:cNvPicPr>
          <p:nvPr/>
        </p:nvPicPr>
        <p:blipFill rotWithShape="1">
          <a:blip r:embed="rId3"/>
          <a:srcRect t="2604"/>
          <a:stretch/>
        </p:blipFill>
        <p:spPr>
          <a:xfrm>
            <a:off x="1115616" y="3501009"/>
            <a:ext cx="6480720" cy="158417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616" y="5103927"/>
            <a:ext cx="6480720" cy="1296143"/>
          </a:xfrm>
          <a:prstGeom prst="rect">
            <a:avLst/>
          </a:prstGeom>
        </p:spPr>
      </p:pic>
    </p:spTree>
    <p:extLst>
      <p:ext uri="{BB962C8B-B14F-4D97-AF65-F5344CB8AC3E}">
        <p14:creationId xmlns:p14="http://schemas.microsoft.com/office/powerpoint/2010/main" val="14811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7. The Project Demo</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1" y="1176508"/>
            <a:ext cx="8712522"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r>
              <a:rPr lang="en-US" sz="1600"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Logout </a:t>
            </a:r>
            <a:r>
              <a:rPr lang="en-US" sz="1600"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Page</a:t>
            </a:r>
          </a:p>
          <a:p>
            <a:pPr marL="285750" marR="0" indent="-285750" algn="just">
              <a:spcBef>
                <a:spcPts val="0"/>
              </a:spcBef>
              <a:spcAft>
                <a:spcPts val="1000"/>
              </a:spcAft>
              <a:buFont typeface="Wingdings" panose="05000000000000000000" pitchFamily="2" charset="2"/>
              <a:buChar char="q"/>
            </a:pPr>
            <a:endParaRPr lang="en-US"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endParaRPr lang="en-US" dirty="0" smtClean="0">
              <a:solidFill>
                <a:schemeClr val="tx1"/>
              </a:solidFill>
              <a:latin typeface="Verdana" panose="020B0604030504040204" pitchFamily="34" charset="0"/>
              <a:ea typeface="Verdana" panose="020B060403050404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endParaRPr lang="en-US"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a:p>
            <a:pPr marR="0" algn="just">
              <a:spcBef>
                <a:spcPts val="0"/>
              </a:spcBef>
              <a:spcAft>
                <a:spcPts val="1000"/>
              </a:spcAft>
            </a:pPr>
            <a:endParaRPr lang="en-US" dirty="0" smtClean="0">
              <a:solidFill>
                <a:schemeClr val="tx1"/>
              </a:solidFill>
              <a:latin typeface="Verdana" panose="020B0604030504040204" pitchFamily="34" charset="0"/>
              <a:ea typeface="Verdana" panose="020B0604030504040204" pitchFamily="34" charset="0"/>
              <a:cs typeface="Myanmar Text" panose="020B0502040204020203"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2236701"/>
            <a:ext cx="4595258" cy="2049608"/>
          </a:xfrm>
          <a:prstGeom prst="rect">
            <a:avLst/>
          </a:prstGeom>
        </p:spPr>
      </p:pic>
    </p:spTree>
    <p:extLst>
      <p:ext uri="{BB962C8B-B14F-4D97-AF65-F5344CB8AC3E}">
        <p14:creationId xmlns:p14="http://schemas.microsoft.com/office/powerpoint/2010/main" val="3376244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 xmlns:a16="http://schemas.microsoft.com/office/drawing/2014/main" id="{34AB9868-174E-4CF9-84F8-E5A064113081}"/>
              </a:ext>
            </a:extLst>
          </p:cNvPr>
          <p:cNvSpPr>
            <a:spLocks noGrp="1"/>
          </p:cNvSpPr>
          <p:nvPr>
            <p:ph type="title"/>
          </p:nvPr>
        </p:nvSpPr>
        <p:spPr>
          <a:xfrm>
            <a:off x="36513" y="1160463"/>
            <a:ext cx="5453062" cy="342900"/>
          </a:xfrm>
        </p:spPr>
        <p:txBody>
          <a:bodyPr/>
          <a:lstStyle/>
          <a:p>
            <a:pPr algn="l">
              <a:defRPr/>
            </a:pPr>
            <a:r>
              <a:rPr lang="en-US" altLang="en-US">
                <a:ea typeface="ヒラギノ角ゴ Pro W3" charset="-128"/>
              </a:rPr>
              <a:t>Contents</a:t>
            </a:r>
            <a:endParaRPr lang="en-GB" altLang="en-US">
              <a:ea typeface="ヒラギノ角ゴ Pro W3" charset="-128"/>
            </a:endParaRPr>
          </a:p>
        </p:txBody>
      </p:sp>
      <p:sp>
        <p:nvSpPr>
          <p:cNvPr id="8195" name="TextBox 3">
            <a:extLst>
              <a:ext uri="{FF2B5EF4-FFF2-40B4-BE49-F238E27FC236}">
                <a16:creationId xmlns="" xmlns:a16="http://schemas.microsoft.com/office/drawing/2014/main" id="{A6FE6D4A-AD83-4EB0-A2AD-2E9E9A1009DE}"/>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a:solidFill>
                  <a:schemeClr val="bg1"/>
                </a:solidFill>
                <a:cs typeface="Arial" panose="020B0604020202020204" pitchFamily="34" charset="0"/>
              </a:rPr>
              <a:t>Contents</a:t>
            </a:r>
          </a:p>
        </p:txBody>
      </p:sp>
      <p:graphicFrame>
        <p:nvGraphicFramePr>
          <p:cNvPr id="2" name="Table 1">
            <a:extLst>
              <a:ext uri="{FF2B5EF4-FFF2-40B4-BE49-F238E27FC236}">
                <a16:creationId xmlns="" xmlns:a16="http://schemas.microsoft.com/office/drawing/2014/main" id="{6F2896E3-39EB-4ECA-AD65-AB059FA4FCC5}"/>
              </a:ext>
            </a:extLst>
          </p:cNvPr>
          <p:cNvGraphicFramePr>
            <a:graphicFrameLocks noGrp="1"/>
          </p:cNvGraphicFramePr>
          <p:nvPr>
            <p:extLst>
              <p:ext uri="{D42A27DB-BD31-4B8C-83A1-F6EECF244321}">
                <p14:modId xmlns:p14="http://schemas.microsoft.com/office/powerpoint/2010/main" val="2734012269"/>
              </p:ext>
            </p:extLst>
          </p:nvPr>
        </p:nvGraphicFramePr>
        <p:xfrm>
          <a:off x="179388" y="1101724"/>
          <a:ext cx="8641084" cy="5298610"/>
        </p:xfrm>
        <a:graphic>
          <a:graphicData uri="http://schemas.openxmlformats.org/drawingml/2006/table">
            <a:tbl>
              <a:tblPr firstRow="1" bandRow="1">
                <a:tableStyleId>{5C22544A-7EE6-4342-B048-85BDC9FD1C3A}</a:tableStyleId>
              </a:tblPr>
              <a:tblGrid>
                <a:gridCol w="1203209">
                  <a:extLst>
                    <a:ext uri="{9D8B030D-6E8A-4147-A177-3AD203B41FA5}">
                      <a16:colId xmlns="" xmlns:a16="http://schemas.microsoft.com/office/drawing/2014/main" val="2834307532"/>
                    </a:ext>
                  </a:extLst>
                </a:gridCol>
                <a:gridCol w="7437875">
                  <a:extLst>
                    <a:ext uri="{9D8B030D-6E8A-4147-A177-3AD203B41FA5}">
                      <a16:colId xmlns="" xmlns:a16="http://schemas.microsoft.com/office/drawing/2014/main" val="4186691054"/>
                    </a:ext>
                  </a:extLst>
                </a:gridCol>
              </a:tblGrid>
              <a:tr h="441551">
                <a:tc>
                  <a:txBody>
                    <a:bodyPr/>
                    <a:lstStyle/>
                    <a:p>
                      <a:pPr algn="ctr"/>
                      <a:r>
                        <a:rPr lang="en-SG" sz="1600" dirty="0"/>
                        <a:t>S. No.</a:t>
                      </a:r>
                    </a:p>
                  </a:txBody>
                  <a:tcPr marL="91436" marR="91436" marT="45709" marB="45709" anchor="ctr"/>
                </a:tc>
                <a:tc>
                  <a:txBody>
                    <a:bodyPr/>
                    <a:lstStyle/>
                    <a:p>
                      <a:pPr algn="ctr"/>
                      <a:r>
                        <a:rPr lang="en-SG" sz="1600" dirty="0"/>
                        <a:t>Description</a:t>
                      </a:r>
                    </a:p>
                  </a:txBody>
                  <a:tcPr marL="91436" marR="91436" marT="45709" marB="45709" anchor="ctr"/>
                </a:tc>
                <a:extLst>
                  <a:ext uri="{0D108BD9-81ED-4DB2-BD59-A6C34878D82A}">
                    <a16:rowId xmlns="" xmlns:a16="http://schemas.microsoft.com/office/drawing/2014/main" val="1698723346"/>
                  </a:ext>
                </a:extLst>
              </a:tr>
              <a:tr h="441551">
                <a:tc>
                  <a:txBody>
                    <a:bodyPr/>
                    <a:lstStyle/>
                    <a:p>
                      <a:pPr algn="ctr"/>
                      <a:r>
                        <a:rPr lang="en-SG" sz="1600" dirty="0">
                          <a:latin typeface="+mn-lt"/>
                        </a:rPr>
                        <a:t>01</a:t>
                      </a:r>
                    </a:p>
                  </a:txBody>
                  <a:tcPr marL="91436" marR="91436" marT="45709" marB="45709" anchor="ctr"/>
                </a:tc>
                <a:tc>
                  <a:txBody>
                    <a:bodyPr/>
                    <a:lstStyle/>
                    <a:p>
                      <a:pPr algn="l" fontAlgn="b"/>
                      <a:r>
                        <a:rPr lang="en-SG" sz="1600" b="0" i="0" u="none" strike="noStrike" dirty="0">
                          <a:solidFill>
                            <a:srgbClr val="000000"/>
                          </a:solidFill>
                          <a:effectLst/>
                          <a:latin typeface="+mn-lt"/>
                        </a:rPr>
                        <a:t>List of Tools used</a:t>
                      </a:r>
                    </a:p>
                  </a:txBody>
                  <a:tcPr marL="6350" marR="6350" marT="6351" marB="0" anchor="b"/>
                </a:tc>
                <a:extLst>
                  <a:ext uri="{0D108BD9-81ED-4DB2-BD59-A6C34878D82A}">
                    <a16:rowId xmlns="" xmlns:a16="http://schemas.microsoft.com/office/drawing/2014/main" val="3383460755"/>
                  </a:ext>
                </a:extLst>
              </a:tr>
              <a:tr h="441551">
                <a:tc>
                  <a:txBody>
                    <a:bodyPr/>
                    <a:lstStyle/>
                    <a:p>
                      <a:pPr algn="ctr"/>
                      <a:r>
                        <a:rPr lang="en-SG" sz="1600" dirty="0">
                          <a:latin typeface="+mn-lt"/>
                        </a:rPr>
                        <a:t>02</a:t>
                      </a:r>
                    </a:p>
                  </a:txBody>
                  <a:tcPr marL="91436" marR="91436" marT="45709" marB="45709" anchor="ctr"/>
                </a:tc>
                <a:tc>
                  <a:txBody>
                    <a:bodyPr/>
                    <a:lstStyle/>
                    <a:p>
                      <a:pPr algn="l" fontAlgn="b"/>
                      <a:r>
                        <a:rPr lang="en-SG" sz="1600" b="0" i="0" u="none" strike="noStrike" dirty="0">
                          <a:solidFill>
                            <a:srgbClr val="000000"/>
                          </a:solidFill>
                          <a:effectLst/>
                          <a:latin typeface="+mn-lt"/>
                        </a:rPr>
                        <a:t>What is API?</a:t>
                      </a:r>
                    </a:p>
                  </a:txBody>
                  <a:tcPr marL="6350" marR="6350" marT="6351" marB="0" anchor="b"/>
                </a:tc>
                <a:extLst>
                  <a:ext uri="{0D108BD9-81ED-4DB2-BD59-A6C34878D82A}">
                    <a16:rowId xmlns="" xmlns:a16="http://schemas.microsoft.com/office/drawing/2014/main" val="502453963"/>
                  </a:ext>
                </a:extLst>
              </a:tr>
              <a:tr h="441551">
                <a:tc>
                  <a:txBody>
                    <a:bodyPr/>
                    <a:lstStyle/>
                    <a:p>
                      <a:pPr algn="ctr"/>
                      <a:r>
                        <a:rPr lang="en-SG" sz="1600" dirty="0">
                          <a:latin typeface="+mn-lt"/>
                        </a:rPr>
                        <a:t>03</a:t>
                      </a:r>
                    </a:p>
                  </a:txBody>
                  <a:tcPr marL="91436" marR="91436" marT="45709" marB="45709" anchor="ctr"/>
                </a:tc>
                <a:tc>
                  <a:txBody>
                    <a:bodyPr/>
                    <a:lstStyle/>
                    <a:p>
                      <a:r>
                        <a:rPr lang="en-US" sz="1600" b="0" u="none" kern="1200" dirty="0">
                          <a:solidFill>
                            <a:schemeClr val="dk1"/>
                          </a:solidFill>
                          <a:effectLst/>
                          <a:latin typeface="+mn-lt"/>
                          <a:ea typeface="+mn-ea"/>
                          <a:cs typeface="+mn-cs"/>
                        </a:rPr>
                        <a:t>What is the role of API?</a:t>
                      </a:r>
                    </a:p>
                  </a:txBody>
                  <a:tcPr marL="6350" marR="6350" marT="6351" marB="0" anchor="b"/>
                </a:tc>
                <a:extLst>
                  <a:ext uri="{0D108BD9-81ED-4DB2-BD59-A6C34878D82A}">
                    <a16:rowId xmlns="" xmlns:a16="http://schemas.microsoft.com/office/drawing/2014/main" val="3888214698"/>
                  </a:ext>
                </a:extLst>
              </a:tr>
              <a:tr h="441551">
                <a:tc>
                  <a:txBody>
                    <a:bodyPr/>
                    <a:lstStyle/>
                    <a:p>
                      <a:pPr algn="ctr"/>
                      <a:r>
                        <a:rPr lang="en-SG" sz="1600" dirty="0">
                          <a:latin typeface="+mn-lt"/>
                        </a:rPr>
                        <a:t>04</a:t>
                      </a:r>
                    </a:p>
                  </a:txBody>
                  <a:tcPr marL="91436" marR="91436" marT="45709" marB="45709" anchor="ctr"/>
                </a:tc>
                <a:tc>
                  <a:txBody>
                    <a:bodyPr/>
                    <a:lstStyle/>
                    <a:p>
                      <a:r>
                        <a:rPr lang="en-US" sz="1600" b="0" u="none" kern="1200" dirty="0">
                          <a:solidFill>
                            <a:schemeClr val="dk1"/>
                          </a:solidFill>
                          <a:effectLst/>
                          <a:latin typeface="+mn-lt"/>
                          <a:ea typeface="+mn-ea"/>
                          <a:cs typeface="+mn-cs"/>
                        </a:rPr>
                        <a:t>The range of APIs for a particular platform</a:t>
                      </a:r>
                    </a:p>
                  </a:txBody>
                  <a:tcPr marL="6350" marR="6350" marT="6351" marB="0" anchor="b"/>
                </a:tc>
                <a:extLst>
                  <a:ext uri="{0D108BD9-81ED-4DB2-BD59-A6C34878D82A}">
                    <a16:rowId xmlns="" xmlns:a16="http://schemas.microsoft.com/office/drawing/2014/main" val="1429497512"/>
                  </a:ext>
                </a:extLst>
              </a:tr>
              <a:tr h="441551">
                <a:tc>
                  <a:txBody>
                    <a:bodyPr/>
                    <a:lstStyle/>
                    <a:p>
                      <a:pPr algn="ctr"/>
                      <a:r>
                        <a:rPr lang="en-SG" sz="1600" dirty="0">
                          <a:latin typeface="+mn-lt"/>
                        </a:rPr>
                        <a:t>05</a:t>
                      </a:r>
                    </a:p>
                  </a:txBody>
                  <a:tcPr marL="91436" marR="91436" marT="45709" marB="45709" anchor="ctr"/>
                </a:tc>
                <a:tc>
                  <a:txBody>
                    <a:bodyPr/>
                    <a:lstStyle/>
                    <a:p>
                      <a:r>
                        <a:rPr lang="en-US" sz="1600" b="0" u="none" kern="1200" dirty="0">
                          <a:solidFill>
                            <a:schemeClr val="dk1"/>
                          </a:solidFill>
                          <a:effectLst/>
                          <a:latin typeface="+mn-lt"/>
                          <a:ea typeface="+mn-ea"/>
                          <a:cs typeface="+mn-cs"/>
                        </a:rPr>
                        <a:t>Potential Security issues with API</a:t>
                      </a:r>
                    </a:p>
                  </a:txBody>
                  <a:tcPr marL="6350" marR="6350" marT="6351" marB="0" anchor="b"/>
                </a:tc>
                <a:extLst>
                  <a:ext uri="{0D108BD9-81ED-4DB2-BD59-A6C34878D82A}">
                    <a16:rowId xmlns="" xmlns:a16="http://schemas.microsoft.com/office/drawing/2014/main" val="1257684296"/>
                  </a:ext>
                </a:extLst>
              </a:tr>
              <a:tr h="441551">
                <a:tc>
                  <a:txBody>
                    <a:bodyPr/>
                    <a:lstStyle/>
                    <a:p>
                      <a:pPr algn="ctr"/>
                      <a:r>
                        <a:rPr lang="en-SG" sz="1600" dirty="0">
                          <a:latin typeface="+mn-lt"/>
                        </a:rPr>
                        <a:t>06</a:t>
                      </a:r>
                    </a:p>
                  </a:txBody>
                  <a:tcPr marL="91436" marR="91436" marT="45709" marB="45709" anchor="ctr"/>
                </a:tc>
                <a:tc>
                  <a:txBody>
                    <a:bodyPr/>
                    <a:lstStyle/>
                    <a:p>
                      <a:r>
                        <a:rPr lang="en-US" sz="1600" b="0" u="none" kern="1200" dirty="0">
                          <a:solidFill>
                            <a:schemeClr val="dk1"/>
                          </a:solidFill>
                          <a:effectLst/>
                          <a:latin typeface="+mn-lt"/>
                          <a:ea typeface="+mn-ea"/>
                          <a:cs typeface="+mn-cs"/>
                        </a:rPr>
                        <a:t>The project requirements </a:t>
                      </a:r>
                    </a:p>
                  </a:txBody>
                  <a:tcPr marL="6350" marR="6350" marT="6351" marB="0" anchor="b"/>
                </a:tc>
                <a:extLst>
                  <a:ext uri="{0D108BD9-81ED-4DB2-BD59-A6C34878D82A}">
                    <a16:rowId xmlns="" xmlns:a16="http://schemas.microsoft.com/office/drawing/2014/main" val="3512515867"/>
                  </a:ext>
                </a:extLst>
              </a:tr>
              <a:tr h="441551">
                <a:tc>
                  <a:txBody>
                    <a:bodyPr/>
                    <a:lstStyle/>
                    <a:p>
                      <a:pPr algn="ctr"/>
                      <a:r>
                        <a:rPr lang="en-SG" sz="1600" dirty="0">
                          <a:latin typeface="+mn-lt"/>
                        </a:rPr>
                        <a:t>07</a:t>
                      </a:r>
                    </a:p>
                  </a:txBody>
                  <a:tcPr marL="91436" marR="91436" marT="45709" marB="45709" anchor="ctr"/>
                </a:tc>
                <a:tc>
                  <a:txBody>
                    <a:bodyPr/>
                    <a:lstStyle/>
                    <a:p>
                      <a:r>
                        <a:rPr lang="en-US" sz="1600" b="0" u="none" kern="1200" dirty="0">
                          <a:solidFill>
                            <a:schemeClr val="dk1"/>
                          </a:solidFill>
                          <a:effectLst/>
                          <a:latin typeface="+mn-lt"/>
                          <a:ea typeface="+mn-ea"/>
                          <a:cs typeface="+mn-cs"/>
                        </a:rPr>
                        <a:t>Project Demo</a:t>
                      </a:r>
                    </a:p>
                  </a:txBody>
                  <a:tcPr marL="6350" marR="6350" marT="6351" marB="0" anchor="b"/>
                </a:tc>
                <a:extLst>
                  <a:ext uri="{0D108BD9-81ED-4DB2-BD59-A6C34878D82A}">
                    <a16:rowId xmlns="" xmlns:a16="http://schemas.microsoft.com/office/drawing/2014/main" val="1297185499"/>
                  </a:ext>
                </a:extLst>
              </a:tr>
              <a:tr h="441551">
                <a:tc>
                  <a:txBody>
                    <a:bodyPr/>
                    <a:lstStyle/>
                    <a:p>
                      <a:pPr algn="ctr"/>
                      <a:r>
                        <a:rPr lang="en-SG" sz="1600" dirty="0">
                          <a:latin typeface="+mn-lt"/>
                        </a:rPr>
                        <a:t>08</a:t>
                      </a:r>
                    </a:p>
                  </a:txBody>
                  <a:tcPr marL="91436" marR="91436" marT="45709" marB="45709" anchor="ctr"/>
                </a:tc>
                <a:tc>
                  <a:txBody>
                    <a:bodyPr/>
                    <a:lstStyle/>
                    <a:p>
                      <a:r>
                        <a:rPr lang="en-US" sz="1600" b="0" u="none" kern="1200" dirty="0">
                          <a:solidFill>
                            <a:schemeClr val="dk1"/>
                          </a:solidFill>
                          <a:effectLst/>
                          <a:latin typeface="+mn-lt"/>
                          <a:ea typeface="+mn-ea"/>
                          <a:cs typeface="+mn-cs"/>
                        </a:rPr>
                        <a:t>The Strengths of Project API</a:t>
                      </a:r>
                    </a:p>
                  </a:txBody>
                  <a:tcPr marL="6350" marR="6350" marT="6351" marB="0" anchor="b"/>
                </a:tc>
                <a:extLst>
                  <a:ext uri="{0D108BD9-81ED-4DB2-BD59-A6C34878D82A}">
                    <a16:rowId xmlns="" xmlns:a16="http://schemas.microsoft.com/office/drawing/2014/main" val="3134097065"/>
                  </a:ext>
                </a:extLst>
              </a:tr>
              <a:tr h="441551">
                <a:tc>
                  <a:txBody>
                    <a:bodyPr/>
                    <a:lstStyle/>
                    <a:p>
                      <a:pPr algn="ctr"/>
                      <a:r>
                        <a:rPr lang="en-SG" sz="1600" dirty="0">
                          <a:latin typeface="+mn-lt"/>
                        </a:rPr>
                        <a:t>09</a:t>
                      </a:r>
                    </a:p>
                  </a:txBody>
                  <a:tcPr marL="91436" marR="91436" marT="45709" marB="45709" anchor="ctr"/>
                </a:tc>
                <a:tc>
                  <a:txBody>
                    <a:bodyPr/>
                    <a:lstStyle/>
                    <a:p>
                      <a:r>
                        <a:rPr lang="en-US" sz="1600" b="0" u="none" kern="1200" dirty="0">
                          <a:solidFill>
                            <a:schemeClr val="dk1"/>
                          </a:solidFill>
                          <a:effectLst/>
                          <a:latin typeface="+mn-lt"/>
                          <a:ea typeface="+mn-ea"/>
                          <a:cs typeface="+mn-cs"/>
                        </a:rPr>
                        <a:t>The Weakness of Project API</a:t>
                      </a:r>
                    </a:p>
                  </a:txBody>
                  <a:tcPr marL="6350" marR="6350" marT="6351" marB="0" anchor="b"/>
                </a:tc>
                <a:extLst>
                  <a:ext uri="{0D108BD9-81ED-4DB2-BD59-A6C34878D82A}">
                    <a16:rowId xmlns="" xmlns:a16="http://schemas.microsoft.com/office/drawing/2014/main" val="1341744664"/>
                  </a:ext>
                </a:extLst>
              </a:tr>
              <a:tr h="441549">
                <a:tc>
                  <a:txBody>
                    <a:bodyPr/>
                    <a:lstStyle/>
                    <a:p>
                      <a:pPr algn="ctr"/>
                      <a:r>
                        <a:rPr lang="en-SG" sz="1600" dirty="0">
                          <a:latin typeface="+mn-lt"/>
                        </a:rPr>
                        <a:t>10</a:t>
                      </a:r>
                    </a:p>
                  </a:txBody>
                  <a:tcPr marL="91436" marR="91436" marT="45709" marB="45709" anchor="ctr"/>
                </a:tc>
                <a:tc>
                  <a:txBody>
                    <a:bodyPr/>
                    <a:lstStyle/>
                    <a:p>
                      <a:pPr lvl="0"/>
                      <a:r>
                        <a:rPr lang="en-US" sz="1600" b="0" u="none" kern="1200" dirty="0">
                          <a:solidFill>
                            <a:schemeClr val="dk1"/>
                          </a:solidFill>
                          <a:effectLst/>
                          <a:latin typeface="+mn-lt"/>
                          <a:ea typeface="+mn-ea"/>
                          <a:cs typeface="+mn-cs"/>
                        </a:rPr>
                        <a:t>Security Report</a:t>
                      </a:r>
                    </a:p>
                  </a:txBody>
                  <a:tcPr marL="6350" marR="6350" marT="6351" marB="0" anchor="b"/>
                </a:tc>
                <a:extLst>
                  <a:ext uri="{0D108BD9-81ED-4DB2-BD59-A6C34878D82A}">
                    <a16:rowId xmlns="" xmlns:a16="http://schemas.microsoft.com/office/drawing/2014/main" val="1391025220"/>
                  </a:ext>
                </a:extLst>
              </a:tr>
              <a:tr h="441551">
                <a:tc>
                  <a:txBody>
                    <a:bodyPr/>
                    <a:lstStyle/>
                    <a:p>
                      <a:pPr algn="ctr"/>
                      <a:r>
                        <a:rPr lang="en-SG" sz="1600" dirty="0">
                          <a:latin typeface="+mn-lt"/>
                        </a:rPr>
                        <a:t>11</a:t>
                      </a:r>
                    </a:p>
                  </a:txBody>
                  <a:tcPr marL="91436" marR="91436" marT="45709" marB="45709" anchor="ctr"/>
                </a:tc>
                <a:tc>
                  <a:txBody>
                    <a:bodyPr/>
                    <a:lstStyle/>
                    <a:p>
                      <a:r>
                        <a:rPr lang="en-US" sz="1600" b="0" u="none" kern="1200" dirty="0">
                          <a:solidFill>
                            <a:schemeClr val="dk1"/>
                          </a:solidFill>
                          <a:effectLst/>
                          <a:latin typeface="+mn-lt"/>
                          <a:ea typeface="+mn-ea"/>
                          <a:cs typeface="+mn-cs"/>
                        </a:rPr>
                        <a:t>Review and reflect the application development</a:t>
                      </a:r>
                    </a:p>
                  </a:txBody>
                  <a:tcPr marL="6350" marR="6350" marT="6351" marB="0" anchor="b"/>
                </a:tc>
                <a:extLst>
                  <a:ext uri="{0D108BD9-81ED-4DB2-BD59-A6C34878D82A}">
                    <a16:rowId xmlns="" xmlns:a16="http://schemas.microsoft.com/office/drawing/2014/main" val="54776061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7. The Project Demo</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1" y="1176508"/>
            <a:ext cx="8712522"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r>
              <a:rPr lang="en-US"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Add store </a:t>
            </a:r>
            <a:r>
              <a:rPr lang="en-US"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Page</a:t>
            </a:r>
            <a:endParaRPr lang="en-US"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3" name="Picture 2"/>
          <p:cNvPicPr>
            <a:picLocks noChangeAspect="1"/>
          </p:cNvPicPr>
          <p:nvPr/>
        </p:nvPicPr>
        <p:blipFill>
          <a:blip r:embed="rId2"/>
          <a:stretch>
            <a:fillRect/>
          </a:stretch>
        </p:blipFill>
        <p:spPr>
          <a:xfrm>
            <a:off x="1318824" y="1972215"/>
            <a:ext cx="6516216" cy="1990155"/>
          </a:xfrm>
          <a:prstGeom prst="rect">
            <a:avLst/>
          </a:prstGeom>
        </p:spPr>
      </p:pic>
      <p:pic>
        <p:nvPicPr>
          <p:cNvPr id="4" name="Picture 3"/>
          <p:cNvPicPr>
            <a:picLocks noChangeAspect="1"/>
          </p:cNvPicPr>
          <p:nvPr/>
        </p:nvPicPr>
        <p:blipFill>
          <a:blip r:embed="rId3"/>
          <a:stretch>
            <a:fillRect/>
          </a:stretch>
        </p:blipFill>
        <p:spPr>
          <a:xfrm>
            <a:off x="1318824" y="3962370"/>
            <a:ext cx="6516216" cy="1866075"/>
          </a:xfrm>
          <a:prstGeom prst="rect">
            <a:avLst/>
          </a:prstGeom>
        </p:spPr>
      </p:pic>
    </p:spTree>
    <p:extLst>
      <p:ext uri="{BB962C8B-B14F-4D97-AF65-F5344CB8AC3E}">
        <p14:creationId xmlns:p14="http://schemas.microsoft.com/office/powerpoint/2010/main" val="3257323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7. The Project Demo</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1" y="1176508"/>
            <a:ext cx="8712522"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285750" marR="0" indent="-285750" algn="just">
              <a:spcBef>
                <a:spcPts val="0"/>
              </a:spcBef>
              <a:spcAft>
                <a:spcPts val="1000"/>
              </a:spcAft>
              <a:buFont typeface="Wingdings" panose="05000000000000000000" pitchFamily="2" charset="2"/>
              <a:buChar char="q"/>
            </a:pPr>
            <a:r>
              <a:rPr lang="en-US" sz="1600"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Store page</a:t>
            </a:r>
            <a:endParaRPr lang="en-US" sz="1600" dirty="0" smtClean="0">
              <a:solidFill>
                <a:schemeClr val="tx1"/>
              </a:solidFill>
              <a:latin typeface="Verdana" panose="020B0604030504040204" pitchFamily="34" charset="0"/>
              <a:ea typeface="Verdana" panose="020B0604030504040204" pitchFamily="34" charset="0"/>
              <a:cs typeface="Myanmar Text" panose="020B0502040204020203"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p:cNvPicPr>
            <a:picLocks noChangeAspect="1"/>
          </p:cNvPicPr>
          <p:nvPr/>
        </p:nvPicPr>
        <p:blipFill>
          <a:blip r:embed="rId2"/>
          <a:stretch>
            <a:fillRect/>
          </a:stretch>
        </p:blipFill>
        <p:spPr>
          <a:xfrm>
            <a:off x="773260" y="1916833"/>
            <a:ext cx="6480720" cy="280831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260" y="4715283"/>
            <a:ext cx="6480720" cy="1296143"/>
          </a:xfrm>
          <a:prstGeom prst="rect">
            <a:avLst/>
          </a:prstGeom>
        </p:spPr>
      </p:pic>
    </p:spTree>
    <p:extLst>
      <p:ext uri="{BB962C8B-B14F-4D97-AF65-F5344CB8AC3E}">
        <p14:creationId xmlns:p14="http://schemas.microsoft.com/office/powerpoint/2010/main" val="1815026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7. The Project Demo</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1" y="1176508"/>
            <a:ext cx="8712522"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marR="0" indent="-285750" algn="just">
              <a:spcBef>
                <a:spcPts val="0"/>
              </a:spcBef>
              <a:spcAft>
                <a:spcPts val="1000"/>
              </a:spcAft>
              <a:buFont typeface="Wingdings" panose="05000000000000000000" pitchFamily="2" charset="2"/>
              <a:buChar char="q"/>
            </a:pPr>
            <a:r>
              <a:rPr lang="en-US" sz="1600">
                <a:solidFill>
                  <a:schemeClr val="tx1"/>
                </a:solidFill>
                <a:latin typeface="Verdana" panose="020B0604030504040204" pitchFamily="34" charset="0"/>
                <a:ea typeface="Verdana" panose="020B0604030504040204" pitchFamily="34" charset="0"/>
                <a:cs typeface="Myanmar Text" panose="020B0502040204020203" pitchFamily="34" charset="0"/>
              </a:rPr>
              <a:t>Store details</a:t>
            </a:r>
            <a:endPar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3" name="Picture 2"/>
          <p:cNvPicPr>
            <a:picLocks noChangeAspect="1"/>
          </p:cNvPicPr>
          <p:nvPr/>
        </p:nvPicPr>
        <p:blipFill>
          <a:blip r:embed="rId2"/>
          <a:stretch>
            <a:fillRect/>
          </a:stretch>
        </p:blipFill>
        <p:spPr>
          <a:xfrm>
            <a:off x="1115617" y="1683366"/>
            <a:ext cx="6480720" cy="291370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4597070"/>
            <a:ext cx="6480720" cy="1296143"/>
          </a:xfrm>
          <a:prstGeom prst="rect">
            <a:avLst/>
          </a:prstGeom>
        </p:spPr>
      </p:pic>
    </p:spTree>
    <p:extLst>
      <p:ext uri="{BB962C8B-B14F-4D97-AF65-F5344CB8AC3E}">
        <p14:creationId xmlns:p14="http://schemas.microsoft.com/office/powerpoint/2010/main" val="1197448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58441"/>
            <a:ext cx="6689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8. The Strengths of Project API</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680691" y="1361945"/>
            <a:ext cx="5943600" cy="3512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94405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58441"/>
            <a:ext cx="6689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8. The Strengths of Project API</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
        <p:nvSpPr>
          <p:cNvPr id="3" name="Rectangle 2"/>
          <p:cNvSpPr/>
          <p:nvPr/>
        </p:nvSpPr>
        <p:spPr>
          <a:xfrm>
            <a:off x="359817" y="1409920"/>
            <a:ext cx="8352928" cy="5078313"/>
          </a:xfrm>
          <a:prstGeom prst="rect">
            <a:avLst/>
          </a:prstGeom>
        </p:spPr>
        <p:txBody>
          <a:bodyPr wrap="square">
            <a:spAutoFit/>
          </a:bodyPr>
          <a:lstStyle/>
          <a:p>
            <a:pPr marL="0" marR="0" algn="just">
              <a:lnSpc>
                <a:spcPct val="150000"/>
              </a:lnSpc>
              <a:spcBef>
                <a:spcPts val="0"/>
              </a:spcBef>
              <a:spcAft>
                <a:spcPts val="0"/>
              </a:spcAft>
            </a:pPr>
            <a:r>
              <a:rPr lang="en-US" dirty="0">
                <a:latin typeface="Cambria" panose="02040503050406030204" pitchFamily="18" charset="0"/>
                <a:ea typeface="Calibri" panose="020F0502020204030204" pitchFamily="34" charset="0"/>
                <a:cs typeface="Myanmar Text" panose="020B0502040204020203" pitchFamily="34" charset="0"/>
              </a:rPr>
              <a:t>As in image above, user has logged in registered to the KYN website. First, users click on the register button. Then redirected to respective authentication login web page. After user had furnished credentials information. User might be requested to give permission to KYN web application. After given the permission, server OAuth2 user detail carrier authenticate user with statistics from local database. </a:t>
            </a:r>
          </a:p>
          <a:p>
            <a:pPr marL="0" marR="0" algn="just">
              <a:lnSpc>
                <a:spcPct val="150000"/>
              </a:lnSpc>
              <a:spcBef>
                <a:spcPts val="0"/>
              </a:spcBef>
              <a:spcAft>
                <a:spcPts val="0"/>
              </a:spcAft>
            </a:pPr>
            <a:r>
              <a:rPr lang="en-US" dirty="0">
                <a:latin typeface="Cambria" panose="02040503050406030204" pitchFamily="18" charset="0"/>
                <a:ea typeface="Calibri" panose="020F0502020204030204" pitchFamily="34" charset="0"/>
                <a:cs typeface="Myanmar Text" panose="020B0502040204020203" pitchFamily="34" charset="0"/>
              </a:rPr>
              <a:t> </a:t>
            </a:r>
          </a:p>
          <a:p>
            <a:pPr marL="0" marR="0" algn="just">
              <a:lnSpc>
                <a:spcPct val="150000"/>
              </a:lnSpc>
              <a:spcBef>
                <a:spcPts val="0"/>
              </a:spcBef>
              <a:spcAft>
                <a:spcPts val="800"/>
              </a:spcAft>
            </a:pPr>
            <a:r>
              <a:rPr lang="en-US" dirty="0">
                <a:latin typeface="Cambria" panose="02040503050406030204" pitchFamily="18" charset="0"/>
                <a:ea typeface="Calibri" panose="020F0502020204030204" pitchFamily="34" charset="0"/>
                <a:cs typeface="Myanmar Text" panose="020B0502040204020203" pitchFamily="34" charset="0"/>
              </a:rPr>
              <a:t>If user is already existed in database, then update in present username and profile URL. In any other case, create new user row. After authentication, server API generate JWT token and attach at the side of redirect URL. As the redirect URL is client side, client acquires given JWT. Then client requests for user information from database with given JWT. If JWT is valid, client receives the user statistics and presentations dashboard.</a:t>
            </a:r>
            <a:endParaRPr lang="en-US" dirty="0">
              <a:effectLst/>
              <a:latin typeface="Cambria" panose="02040503050406030204" pitchFamily="18" charset="0"/>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2084287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58441"/>
            <a:ext cx="6689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9. The Weaknesses of Project API</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marR="0" indent="-285750" algn="just">
              <a:spcBef>
                <a:spcPts val="0"/>
              </a:spcBef>
              <a:spcAft>
                <a:spcPts val="1000"/>
              </a:spcAft>
              <a:buFont typeface="Wingdings" panose="05000000000000000000" pitchFamily="2" charset="2"/>
              <a:buChar char="q"/>
            </a:pPr>
            <a:r>
              <a:rPr lang="en-US" sz="1600" b="1" dirty="0">
                <a:solidFill>
                  <a:schemeClr val="tx1"/>
                </a:solidFill>
                <a:latin typeface="Verdana" panose="020B0604030504040204" pitchFamily="34" charset="0"/>
                <a:ea typeface="Verdana" panose="020B0604030504040204" pitchFamily="34" charset="0"/>
                <a:cs typeface="Myanmar Text" panose="020B0502040204020203" pitchFamily="34" charset="0"/>
              </a:rPr>
              <a:t>Strengths and Weakness selected </a:t>
            </a:r>
            <a:r>
              <a:rPr lang="en-US" sz="1600" b="1"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API, </a:t>
            </a:r>
            <a:r>
              <a:rPr lang="en-US" sz="1600" b="1" dirty="0">
                <a:solidFill>
                  <a:schemeClr val="tx1"/>
                </a:solidFill>
                <a:latin typeface="Verdana" panose="020B0604030504040204" pitchFamily="34" charset="0"/>
                <a:ea typeface="Verdana" panose="020B0604030504040204" pitchFamily="34" charset="0"/>
                <a:cs typeface="Myanmar Text" panose="020B0502040204020203" pitchFamily="34" charset="0"/>
              </a:rPr>
              <a:t>features.</a:t>
            </a:r>
          </a:p>
          <a:p>
            <a:pPr marR="0" algn="just">
              <a:lnSpc>
                <a:spcPct val="150000"/>
              </a:lnSpc>
              <a:spcBef>
                <a:spcPts val="0"/>
              </a:spcBef>
              <a:spcAft>
                <a:spcPts val="1000"/>
              </a:spcAft>
            </a:pPr>
            <a:r>
              <a:rPr lang="en-US" sz="1600" b="1" dirty="0">
                <a:solidFill>
                  <a:schemeClr val="tx1"/>
                </a:solidFill>
                <a:latin typeface="Verdana" panose="020B0604030504040204" pitchFamily="34" charset="0"/>
                <a:ea typeface="Verdana" panose="020B0604030504040204" pitchFamily="34" charset="0"/>
                <a:cs typeface="Myanmar Text" panose="020B0502040204020203" pitchFamily="34" charset="0"/>
              </a:rPr>
              <a:t>	</a:t>
            </a: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The principle benefit of using decided on API is Authentication by way of spring security applications. Damaged get admission to manage may be avoided as application used token-based authentication method. Furthermore, OAuth2 authentication even provides more reliable and quicker authentication so that to make application technique sturdy. By means of the usage of select API, any frontend application with goal domain name can make API calls and make authentication technique. API is constructed in rest architectural, as an end result, representation or information transfer from API is formal and standard for consumer to observe</a:t>
            </a:r>
            <a:r>
              <a:rPr lang="en-US" sz="1600"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 </a:t>
            </a:r>
          </a:p>
          <a:p>
            <a:pPr marR="0" algn="just">
              <a:lnSpc>
                <a:spcPct val="150000"/>
              </a:lnSpc>
              <a:spcBef>
                <a:spcPts val="0"/>
              </a:spcBef>
              <a:spcAft>
                <a:spcPts val="1000"/>
              </a:spcAft>
            </a:pPr>
            <a:endPar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1962408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58441"/>
            <a:ext cx="6689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9. The Weaknesses of Project API</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lgn="just">
              <a:lnSpc>
                <a:spcPct val="150000"/>
              </a:lnSpc>
              <a:spcBef>
                <a:spcPts val="0"/>
              </a:spcBef>
              <a:spcAft>
                <a:spcPts val="1000"/>
              </a:spcAft>
            </a:pPr>
            <a:r>
              <a:rPr lang="en-US" sz="1600"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 </a:t>
            </a: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main feature of API isn't allow user information from third-party to store in database and OAuth2 authentication could make user experience higher so that business leads can boom</a:t>
            </a:r>
            <a:r>
              <a:rPr lang="en-US" sz="1600"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a:t>
            </a:r>
            <a:endPar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a:p>
            <a:pPr algn="just">
              <a:lnSpc>
                <a:spcPct val="150000"/>
              </a:lnSpc>
              <a:spcBef>
                <a:spcPts val="0"/>
              </a:spcBef>
              <a:spcAft>
                <a:spcPts val="1000"/>
              </a:spcAft>
            </a:pP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Weakness of selected API is the use of HTTP protocol rather than HTTPS encryption. JWT is connected in request header as a Meta information. Malicious person could make guy-in-middle attack through which JWT can be received. Through HTTPS, request from customer aspect can be encrypted with public key and private key.</a:t>
            </a:r>
          </a:p>
          <a:p>
            <a:pPr algn="just">
              <a:lnSpc>
                <a:spcPct val="150000"/>
              </a:lnSpc>
              <a:spcBef>
                <a:spcPts val="0"/>
              </a:spcBef>
              <a:spcAft>
                <a:spcPts val="1000"/>
              </a:spcAft>
            </a:pPr>
            <a:endPar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a:p>
            <a:pPr marR="0" algn="just">
              <a:lnSpc>
                <a:spcPct val="150000"/>
              </a:lnSpc>
              <a:spcBef>
                <a:spcPts val="0"/>
              </a:spcBef>
              <a:spcAft>
                <a:spcPts val="1000"/>
              </a:spcAft>
            </a:pPr>
            <a:endPar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1089688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Security Report</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79833" y="1176508"/>
            <a:ext cx="8640639"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
        <p:nvSpPr>
          <p:cNvPr id="3" name="Rectangle 2"/>
          <p:cNvSpPr/>
          <p:nvPr/>
        </p:nvSpPr>
        <p:spPr>
          <a:xfrm>
            <a:off x="288380" y="1307384"/>
            <a:ext cx="8388076" cy="2118529"/>
          </a:xfrm>
          <a:prstGeom prst="rect">
            <a:avLst/>
          </a:prstGeom>
        </p:spPr>
        <p:txBody>
          <a:bodyPr wrap="square">
            <a:spAutoFit/>
          </a:bodyPr>
          <a:lstStyle/>
          <a:p>
            <a:pPr algn="just">
              <a:lnSpc>
                <a:spcPct val="150000"/>
              </a:lnSpc>
            </a:pPr>
            <a:r>
              <a:rPr lang="en-US" dirty="0"/>
              <a:t>Created KYN application using backend API Spring Security pre-built libraries and tools for project instance. Security features such as Spring Security authentication and authorization allow Spring Security packages to be tested multiple times to ensure that they are valid and that there is no risk of security misconfiguration.</a:t>
            </a:r>
          </a:p>
        </p:txBody>
      </p:sp>
      <p:sp>
        <p:nvSpPr>
          <p:cNvPr id="7" name="Rectangle 6"/>
          <p:cNvSpPr/>
          <p:nvPr/>
        </p:nvSpPr>
        <p:spPr>
          <a:xfrm>
            <a:off x="503959" y="3733579"/>
            <a:ext cx="8208912" cy="2449645"/>
          </a:xfrm>
          <a:prstGeom prst="rect">
            <a:avLst/>
          </a:prstGeom>
        </p:spPr>
        <p:txBody>
          <a:bodyPr wrap="square">
            <a:spAutoFit/>
          </a:bodyPr>
          <a:lstStyle/>
          <a:p>
            <a:pPr marL="342900" marR="0" lvl="0" indent="-342900" algn="just">
              <a:lnSpc>
                <a:spcPct val="107000"/>
              </a:lnSpc>
              <a:spcBef>
                <a:spcPts val="0"/>
              </a:spcBef>
              <a:spcAft>
                <a:spcPts val="0"/>
              </a:spcAft>
              <a:buFont typeface="Wingdings" panose="05000000000000000000" pitchFamily="2" charset="2"/>
              <a:buChar char=""/>
            </a:pPr>
            <a:r>
              <a:rPr lang="en-US" dirty="0">
                <a:latin typeface="Verdana" panose="020B0604030504040204" pitchFamily="34" charset="0"/>
                <a:ea typeface="Calibri" panose="020F0502020204030204" pitchFamily="34" charset="0"/>
                <a:cs typeface="Myanmar Text" panose="020B0502040204020203" pitchFamily="34" charset="0"/>
              </a:rPr>
              <a:t>Security with OAuth</a:t>
            </a:r>
            <a:endParaRPr lang="en-US" dirty="0">
              <a:latin typeface="Cambria" panose="02040503050406030204" pitchFamily="18" charset="0"/>
              <a:ea typeface="Calibri" panose="020F0502020204030204" pitchFamily="34" charset="0"/>
              <a:cs typeface="Myanmar Text" panose="020B0502040204020203" pitchFamily="34" charset="0"/>
            </a:endParaRPr>
          </a:p>
          <a:p>
            <a:pPr marL="920750" marR="0" algn="just">
              <a:lnSpc>
                <a:spcPct val="107000"/>
              </a:lnSpc>
              <a:spcBef>
                <a:spcPts val="0"/>
              </a:spcBef>
              <a:spcAft>
                <a:spcPts val="800"/>
              </a:spcAft>
            </a:pPr>
            <a:r>
              <a:rPr lang="en-US" dirty="0">
                <a:latin typeface="Verdana" panose="020B0604030504040204" pitchFamily="34" charset="0"/>
                <a:ea typeface="Calibri" panose="020F0502020204030204" pitchFamily="34" charset="0"/>
                <a:cs typeface="Myanmar Text" panose="020B0502040204020203" pitchFamily="34" charset="0"/>
              </a:rPr>
              <a:t> </a:t>
            </a:r>
            <a:endParaRPr lang="en-US" dirty="0">
              <a:latin typeface="Cambria" panose="02040503050406030204" pitchFamily="18" charset="0"/>
              <a:ea typeface="Calibri" panose="020F0502020204030204" pitchFamily="34" charset="0"/>
              <a:cs typeface="Myanmar Text" panose="020B0502040204020203" pitchFamily="34" charset="0"/>
            </a:endParaRPr>
          </a:p>
          <a:p>
            <a:pPr marL="0" marR="0" algn="just">
              <a:lnSpc>
                <a:spcPct val="150000"/>
              </a:lnSpc>
              <a:spcBef>
                <a:spcPts val="0"/>
              </a:spcBef>
              <a:spcAft>
                <a:spcPts val="800"/>
              </a:spcAft>
            </a:pPr>
            <a:r>
              <a:rPr lang="en-US" dirty="0">
                <a:latin typeface="Verdana" panose="020B0604030504040204" pitchFamily="34" charset="0"/>
                <a:ea typeface="Calibri" panose="020F0502020204030204" pitchFamily="34" charset="0"/>
                <a:cs typeface="Myanmar Text" panose="020B0502040204020203" pitchFamily="34" charset="0"/>
              </a:rPr>
              <a:t>A third-party authentication server from Facebook or google provides secure functions at the authentication layer and abstraction for the API. With OAuth2, security risks can be reduced because of experienced and useful security filters from OAuth2 services.</a:t>
            </a:r>
            <a:endParaRPr lang="en-US" dirty="0">
              <a:effectLst/>
              <a:latin typeface="Cambria" panose="02040503050406030204" pitchFamily="18" charset="0"/>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541294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10. Security Report</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79833" y="1176508"/>
            <a:ext cx="8640639"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0" marR="0" indent="457200" algn="just">
              <a:spcBef>
                <a:spcPts val="0"/>
              </a:spcBef>
              <a:spcAft>
                <a:spcPts val="1000"/>
              </a:spcAft>
            </a:pPr>
            <a:endParaRPr lang="en-US" sz="1600" dirty="0">
              <a:solidFill>
                <a:schemeClr val="tx1"/>
              </a:solidFill>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a:p>
            <a:pPr marL="0" marR="0" indent="457200" algn="just">
              <a:spcBef>
                <a:spcPts val="0"/>
              </a:spcBef>
              <a:spcAft>
                <a:spcPts val="1000"/>
              </a:spcAft>
            </a:pPr>
            <a:endParaRPr lang="en-US" sz="1600" dirty="0">
              <a:solidFill>
                <a:schemeClr val="tx1"/>
              </a:solidFill>
              <a:effectLst/>
              <a:ea typeface="Calibri" panose="020F0502020204030204" pitchFamily="34" charset="0"/>
              <a:cs typeface="Myanmar Text" panose="020B0502040204020203"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
        <p:nvSpPr>
          <p:cNvPr id="6" name="Rectangle 5"/>
          <p:cNvSpPr/>
          <p:nvPr/>
        </p:nvSpPr>
        <p:spPr>
          <a:xfrm>
            <a:off x="395536" y="1412776"/>
            <a:ext cx="8280920" cy="4197688"/>
          </a:xfrm>
          <a:prstGeom prst="rect">
            <a:avLst/>
          </a:prstGeom>
        </p:spPr>
        <p:txBody>
          <a:bodyPr wrap="square">
            <a:spAutoFit/>
          </a:bodyPr>
          <a:lstStyle/>
          <a:p>
            <a:pPr marL="342900" marR="0" lvl="0" indent="-342900" algn="just">
              <a:lnSpc>
                <a:spcPct val="107000"/>
              </a:lnSpc>
              <a:spcBef>
                <a:spcPts val="0"/>
              </a:spcBef>
              <a:spcAft>
                <a:spcPts val="800"/>
              </a:spcAft>
              <a:buFont typeface="Wingdings" panose="05000000000000000000" pitchFamily="2" charset="2"/>
              <a:buChar char=""/>
            </a:pPr>
            <a:r>
              <a:rPr lang="en-US" dirty="0">
                <a:latin typeface="Verdana" panose="020B0604030504040204" pitchFamily="34" charset="0"/>
                <a:ea typeface="Calibri" panose="020F0502020204030204" pitchFamily="34" charset="0"/>
                <a:cs typeface="Myanmar Text" panose="020B0502040204020203" pitchFamily="34" charset="0"/>
              </a:rPr>
              <a:t>Authentication with JWT</a:t>
            </a:r>
            <a:endParaRPr lang="en-US" dirty="0">
              <a:latin typeface="Cambria" panose="02040503050406030204" pitchFamily="18" charset="0"/>
              <a:ea typeface="Calibri" panose="020F0502020204030204" pitchFamily="34" charset="0"/>
              <a:cs typeface="Myanmar Text" panose="020B0502040204020203" pitchFamily="34" charset="0"/>
            </a:endParaRPr>
          </a:p>
          <a:p>
            <a:pPr marL="0" marR="0" algn="just">
              <a:lnSpc>
                <a:spcPct val="107000"/>
              </a:lnSpc>
              <a:spcBef>
                <a:spcPts val="0"/>
              </a:spcBef>
              <a:spcAft>
                <a:spcPts val="800"/>
              </a:spcAft>
            </a:pPr>
            <a:r>
              <a:rPr lang="en-US" dirty="0">
                <a:latin typeface="Verdana" panose="020B0604030504040204" pitchFamily="34" charset="0"/>
                <a:ea typeface="Calibri" panose="020F0502020204030204" pitchFamily="34" charset="0"/>
                <a:cs typeface="Myanmar Text" panose="020B0502040204020203" pitchFamily="34" charset="0"/>
              </a:rPr>
              <a:t> </a:t>
            </a:r>
            <a:endParaRPr lang="en-US" dirty="0">
              <a:latin typeface="Cambria" panose="02040503050406030204" pitchFamily="18" charset="0"/>
              <a:ea typeface="Calibri" panose="020F0502020204030204" pitchFamily="34" charset="0"/>
              <a:cs typeface="Myanmar Text" panose="020B0502040204020203" pitchFamily="34" charset="0"/>
            </a:endParaRPr>
          </a:p>
          <a:p>
            <a:pPr marL="0" marR="0" algn="just">
              <a:lnSpc>
                <a:spcPct val="150000"/>
              </a:lnSpc>
              <a:spcBef>
                <a:spcPts val="0"/>
              </a:spcBef>
              <a:spcAft>
                <a:spcPts val="800"/>
              </a:spcAft>
            </a:pPr>
            <a:r>
              <a:rPr lang="en-US" dirty="0">
                <a:latin typeface="Verdana" panose="020B0604030504040204" pitchFamily="34" charset="0"/>
                <a:ea typeface="Calibri" panose="020F0502020204030204" pitchFamily="34" charset="0"/>
                <a:cs typeface="Myanmar Text" panose="020B0502040204020203" pitchFamily="34" charset="0"/>
              </a:rPr>
              <a:t>API with JWT offers a stateless authentication benefit as the server does not want to store any session identification key like consultation based authentication. Damaged get admission to manage can be avoided with JWT security filter. Injection attack is minimized as API uses Hibernate framework and spring records applications. The attacker cannot enter any command or query to change the execution of the program.</a:t>
            </a:r>
            <a:endParaRPr lang="en-US" dirty="0">
              <a:latin typeface="Cambria" panose="02040503050406030204" pitchFamily="18" charset="0"/>
              <a:ea typeface="Calibri" panose="020F0502020204030204" pitchFamily="34" charset="0"/>
              <a:cs typeface="Myanmar Text" panose="020B0502040204020203" pitchFamily="34" charset="0"/>
            </a:endParaRPr>
          </a:p>
          <a:p>
            <a:pPr marL="0" marR="0" algn="just">
              <a:lnSpc>
                <a:spcPct val="107000"/>
              </a:lnSpc>
              <a:spcBef>
                <a:spcPts val="0"/>
              </a:spcBef>
              <a:spcAft>
                <a:spcPts val="800"/>
              </a:spcAft>
            </a:pPr>
            <a:r>
              <a:rPr lang="en-US" dirty="0">
                <a:latin typeface="Verdana" panose="020B0604030504040204" pitchFamily="34" charset="0"/>
                <a:ea typeface="Calibri" panose="020F0502020204030204" pitchFamily="34" charset="0"/>
                <a:cs typeface="Myanmar Text" panose="020B0502040204020203" pitchFamily="34" charset="0"/>
              </a:rPr>
              <a:t> </a:t>
            </a:r>
            <a:endParaRPr lang="en-US" dirty="0">
              <a:effectLst/>
              <a:latin typeface="Cambria" panose="02040503050406030204" pitchFamily="18" charset="0"/>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595653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 </a:t>
            </a:r>
            <a:r>
              <a:rPr lang="en-SG" altLang="en-US" sz="2800" dirty="0">
                <a:solidFill>
                  <a:schemeClr val="bg1"/>
                </a:solidFill>
              </a:rPr>
              <a:t>List of Tools used</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1" y="1196975"/>
            <a:ext cx="8712522"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React </a:t>
            </a:r>
            <a:r>
              <a:rPr lang="en-SG" b="1" dirty="0" smtClean="0">
                <a:solidFill>
                  <a:schemeClr val="tx1"/>
                </a:solidFill>
              </a:rPr>
              <a:t>JS</a:t>
            </a: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smtClean="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smtClean="0">
              <a:solidFill>
                <a:schemeClr val="tx1"/>
              </a:solidFill>
            </a:endParaRPr>
          </a:p>
          <a:p>
            <a:pPr>
              <a:spcBef>
                <a:spcPts val="600"/>
              </a:spcBef>
              <a:spcAft>
                <a:spcPts val="600"/>
              </a:spcAft>
              <a:defRPr/>
            </a:pPr>
            <a:endParaRPr lang="en-SG" b="1" dirty="0" smtClean="0">
              <a:solidFill>
                <a:schemeClr val="tx1"/>
              </a:solidFill>
            </a:endParaRPr>
          </a:p>
          <a:p>
            <a:pPr marL="285750" indent="-285750">
              <a:spcBef>
                <a:spcPts val="600"/>
              </a:spcBef>
              <a:spcAft>
                <a:spcPts val="600"/>
              </a:spcAft>
              <a:buFont typeface="Wingdings" panose="05000000000000000000" pitchFamily="2" charset="2"/>
              <a:buChar char="q"/>
              <a:defRPr/>
            </a:pPr>
            <a:r>
              <a:rPr lang="en-SG" b="1" dirty="0" smtClean="0">
                <a:solidFill>
                  <a:schemeClr val="tx1"/>
                </a:solidFill>
              </a:rPr>
              <a:t>Visual studio code</a:t>
            </a:r>
          </a:p>
          <a:p>
            <a:pPr>
              <a:spcBef>
                <a:spcPts val="600"/>
              </a:spcBef>
              <a:spcAft>
                <a:spcPts val="600"/>
              </a:spcAft>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547664" y="1412776"/>
            <a:ext cx="5943600" cy="2171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2483768" y="4221088"/>
            <a:ext cx="5943600" cy="2250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 </a:t>
            </a:r>
            <a:r>
              <a:rPr lang="en-SG" altLang="en-US" sz="2800" dirty="0">
                <a:solidFill>
                  <a:schemeClr val="bg1"/>
                </a:solidFill>
              </a:rPr>
              <a:t>List of Tools used</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1" y="1196975"/>
            <a:ext cx="8712522"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a:solidFill>
                  <a:schemeClr val="tx1"/>
                </a:solidFill>
              </a:rPr>
              <a:t>Spring </a:t>
            </a:r>
            <a:r>
              <a:rPr lang="en-SG" b="1" dirty="0" smtClean="0">
                <a:solidFill>
                  <a:schemeClr val="tx1"/>
                </a:solidFill>
              </a:rPr>
              <a:t>Boot Framework</a:t>
            </a:r>
          </a:p>
          <a:p>
            <a:pPr>
              <a:spcBef>
                <a:spcPts val="600"/>
              </a:spcBef>
              <a:spcAft>
                <a:spcPts val="600"/>
              </a:spcAft>
              <a:defRPr/>
            </a:pPr>
            <a:endParaRPr lang="en-SG" b="1" dirty="0" smtClean="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smtClean="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smtClean="0">
              <a:solidFill>
                <a:schemeClr val="tx1"/>
              </a:solidFill>
            </a:endParaRPr>
          </a:p>
          <a:p>
            <a:pPr marL="285750" indent="-285750">
              <a:spcBef>
                <a:spcPts val="600"/>
              </a:spcBef>
              <a:spcAft>
                <a:spcPts val="600"/>
              </a:spcAft>
              <a:buFont typeface="Wingdings" panose="05000000000000000000" pitchFamily="2" charset="2"/>
              <a:buChar char="q"/>
              <a:defRPr/>
            </a:pPr>
            <a:r>
              <a:rPr lang="en-SG" b="1" dirty="0" smtClean="0">
                <a:solidFill>
                  <a:schemeClr val="tx1"/>
                </a:solidFill>
              </a:rPr>
              <a:t>STS IDE</a:t>
            </a: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187624" y="1605205"/>
            <a:ext cx="5943600" cy="20609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1187624" y="4227006"/>
            <a:ext cx="5943600" cy="2346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52963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1. </a:t>
            </a:r>
            <a:r>
              <a:rPr lang="en-SG" altLang="en-US" sz="2800" dirty="0">
                <a:solidFill>
                  <a:schemeClr val="bg1"/>
                </a:solidFill>
              </a:rPr>
              <a:t>List of Tools used</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1" y="1196975"/>
            <a:ext cx="8712522"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285750" indent="-285750">
              <a:spcBef>
                <a:spcPts val="600"/>
              </a:spcBef>
              <a:spcAft>
                <a:spcPts val="600"/>
              </a:spcAft>
              <a:buFont typeface="Wingdings" panose="05000000000000000000" pitchFamily="2" charset="2"/>
              <a:buChar char="q"/>
              <a:defRPr/>
            </a:pPr>
            <a:r>
              <a:rPr lang="en-SG" b="1" dirty="0" smtClean="0">
                <a:solidFill>
                  <a:schemeClr val="tx1"/>
                </a:solidFill>
              </a:rPr>
              <a:t>MySQL Workbench</a:t>
            </a:r>
          </a:p>
          <a:p>
            <a:pPr>
              <a:spcBef>
                <a:spcPts val="600"/>
              </a:spcBef>
              <a:spcAft>
                <a:spcPts val="600"/>
              </a:spcAft>
              <a:defRPr/>
            </a:pPr>
            <a:endParaRPr lang="en-SG" b="1" dirty="0" smtClean="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smtClean="0">
              <a:solidFill>
                <a:schemeClr val="tx1"/>
              </a:solidFill>
            </a:endParaRPr>
          </a:p>
          <a:p>
            <a:pPr marL="285750" indent="-285750">
              <a:spcBef>
                <a:spcPts val="600"/>
              </a:spcBef>
              <a:spcAft>
                <a:spcPts val="600"/>
              </a:spcAft>
              <a:buFont typeface="Wingdings" panose="05000000000000000000" pitchFamily="2" charset="2"/>
              <a:buChar char="q"/>
              <a:defRPr/>
            </a:pPr>
            <a:endParaRPr lang="en-SG" b="1" dirty="0">
              <a:solidFill>
                <a:schemeClr val="tx1"/>
              </a:solidFill>
            </a:endParaRPr>
          </a:p>
          <a:p>
            <a:pPr>
              <a:spcBef>
                <a:spcPts val="600"/>
              </a:spcBef>
              <a:spcAft>
                <a:spcPts val="600"/>
              </a:spcAft>
              <a:defRPr/>
            </a:pPr>
            <a:endParaRPr lang="en-SG" b="1" dirty="0" smtClean="0">
              <a:solidFill>
                <a:schemeClr val="tx1"/>
              </a:solidFill>
            </a:endParaRPr>
          </a:p>
          <a:p>
            <a:pPr marL="285750" indent="-285750">
              <a:spcBef>
                <a:spcPts val="600"/>
              </a:spcBef>
              <a:spcAft>
                <a:spcPts val="600"/>
              </a:spcAft>
              <a:buFont typeface="Wingdings" panose="05000000000000000000" pitchFamily="2" charset="2"/>
              <a:buChar char="q"/>
              <a:defRPr/>
            </a:pPr>
            <a:r>
              <a:rPr lang="en-SG" b="1" dirty="0" smtClean="0">
                <a:solidFill>
                  <a:schemeClr val="tx1"/>
                </a:solidFill>
              </a:rPr>
              <a:t>Postman</a:t>
            </a:r>
            <a:endParaRPr lang="en-SG" b="1" dirty="0">
              <a:solidFill>
                <a:schemeClr val="tx1"/>
              </a:solidFill>
            </a:endParaRPr>
          </a:p>
          <a:p>
            <a:pPr marL="285750" indent="-285750">
              <a:spcBef>
                <a:spcPts val="600"/>
              </a:spcBef>
              <a:spcAft>
                <a:spcPts val="600"/>
              </a:spcAft>
              <a:buFont typeface="Wingdings" panose="05000000000000000000" pitchFamily="2" charset="2"/>
              <a:buChar char="q"/>
              <a:defRPr/>
            </a:pPr>
            <a:endParaRPr lang="en-SG" sz="2000" b="1" dirty="0">
              <a:solidFill>
                <a:schemeClr val="tx1"/>
              </a:solidFill>
            </a:endParaRPr>
          </a:p>
          <a:p>
            <a:pP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742950" lvl="1" indent="-285750">
              <a:buFont typeface="Wingdings" panose="05000000000000000000" pitchFamily="2" charset="2"/>
              <a:buChar char="§"/>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a:p>
            <a:pPr marL="285750" indent="-285750">
              <a:buFont typeface="Wingdings" panose="05000000000000000000" pitchFamily="2" charset="2"/>
              <a:buChar char="q"/>
              <a:defRPr/>
            </a:pPr>
            <a:endParaRPr lang="en-SG" dirty="0">
              <a:solidFill>
                <a:schemeClr val="tx1"/>
              </a:solidFill>
            </a:endParaRPr>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2051720" y="1628800"/>
            <a:ext cx="5544616" cy="1974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1403648" y="4221088"/>
            <a:ext cx="5875020" cy="22322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48643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2. What is API?</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a:spcBef>
                <a:spcPts val="600"/>
              </a:spcBef>
              <a:spcAft>
                <a:spcPts val="600"/>
              </a:spcAft>
              <a:defRPr/>
            </a:pPr>
            <a:r>
              <a:rPr lang="en-SG" sz="1600" b="1" dirty="0" smtClean="0">
                <a:solidFill>
                  <a:schemeClr val="tx1"/>
                </a:solidFill>
              </a:rPr>
              <a:t>	</a:t>
            </a:r>
          </a:p>
          <a:p>
            <a:pPr algn="just">
              <a:lnSpc>
                <a:spcPct val="150000"/>
              </a:lnSpc>
              <a:spcBef>
                <a:spcPts val="600"/>
              </a:spcBef>
              <a:spcAft>
                <a:spcPts val="600"/>
              </a:spcAft>
              <a:defRPr/>
            </a:pPr>
            <a:r>
              <a:rPr lang="en-SG" sz="1600" b="1" dirty="0">
                <a:solidFill>
                  <a:schemeClr val="tx1"/>
                </a:solidFill>
              </a:rPr>
              <a:t>	</a:t>
            </a:r>
            <a:r>
              <a:rPr lang="en-US" sz="1600" dirty="0">
                <a:solidFill>
                  <a:schemeClr val="tx1"/>
                </a:solidFill>
                <a:latin typeface="Verdana" panose="020B0604030504040204" pitchFamily="34" charset="0"/>
                <a:ea typeface="Verdana" panose="020B0604030504040204" pitchFamily="34" charset="0"/>
              </a:rPr>
              <a:t>An application programming interface, or API, is considered a software-to-software interface. Applications use APIs, or Application Programming Interfaces, to work with each other and provide a secure and standardized way to provide requested information or functionality without user </a:t>
            </a:r>
            <a:r>
              <a:rPr lang="en-US" sz="1600" dirty="0" smtClean="0">
                <a:solidFill>
                  <a:schemeClr val="tx1"/>
                </a:solidFill>
                <a:latin typeface="Verdana" panose="020B0604030504040204" pitchFamily="34" charset="0"/>
                <a:ea typeface="Verdana" panose="020B0604030504040204" pitchFamily="34" charset="0"/>
              </a:rPr>
              <a:t>intervention.</a:t>
            </a:r>
            <a:endParaRPr lang="en-SG" sz="1600" b="1" dirty="0">
              <a:solidFill>
                <a:schemeClr val="tx1"/>
              </a:solidFill>
              <a:latin typeface="Verdana" panose="020B0604030504040204" pitchFamily="34" charset="0"/>
              <a:ea typeface="Verdana" panose="020B0604030504040204" pitchFamily="34" charset="0"/>
            </a:endParaRPr>
          </a:p>
          <a:p>
            <a:pPr lvl="1" algn="just">
              <a:lnSpc>
                <a:spcPct val="150000"/>
              </a:lnSpc>
              <a:defRPr/>
            </a:pPr>
            <a:endParaRPr lang="en-SG" sz="1600" dirty="0">
              <a:solidFill>
                <a:schemeClr val="tx1"/>
              </a:solidFill>
              <a:latin typeface="Verdana" panose="020B0604030504040204" pitchFamily="34" charset="0"/>
              <a:ea typeface="Verdana" panose="020B0604030504040204" pitchFamily="34" charset="0"/>
            </a:endParaRPr>
          </a:p>
          <a:p>
            <a:pPr lvl="1" algn="just">
              <a:lnSpc>
                <a:spcPct val="150000"/>
              </a:lnSpc>
              <a:defRPr/>
            </a:pPr>
            <a:endParaRPr lang="en-SG" sz="1600" dirty="0">
              <a:solidFill>
                <a:schemeClr val="tx1"/>
              </a:solidFill>
              <a:latin typeface="Verdana" panose="020B0604030504040204" pitchFamily="34" charset="0"/>
              <a:ea typeface="Verdana" panose="020B0604030504040204" pitchFamily="34" charset="0"/>
            </a:endParaRPr>
          </a:p>
          <a:p>
            <a:pPr marL="285750" indent="-285750" algn="just">
              <a:lnSpc>
                <a:spcPct val="150000"/>
              </a:lnSpc>
              <a:buFont typeface="Wingdings" panose="05000000000000000000" pitchFamily="2" charset="2"/>
              <a:buChar char="q"/>
              <a:defRPr/>
            </a:pPr>
            <a:endParaRPr lang="en-SG" sz="1600"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600"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600"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600" dirty="0">
              <a:solidFill>
                <a:schemeClr val="tx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defRPr/>
            </a:pPr>
            <a:endParaRPr lang="en-SG" sz="1600" dirty="0">
              <a:solidFill>
                <a:schemeClr val="tx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1979712" y="3429000"/>
            <a:ext cx="5943600" cy="1798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16589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3. What is the role of API?</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0" y="1176508"/>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L="342900" indent="-342900" algn="just">
              <a:spcBef>
                <a:spcPts val="0"/>
              </a:spcBef>
              <a:spcAft>
                <a:spcPts val="1000"/>
              </a:spcAft>
              <a:buFont typeface="Arial" panose="020B0604020202020204" pitchFamily="34" charset="0"/>
              <a:buChar char="•"/>
            </a:pPr>
            <a:endParaRPr lang="en-US" sz="2000" dirty="0">
              <a:solidFill>
                <a:schemeClr val="tx1"/>
              </a:solidFill>
              <a:effectLst/>
              <a:ea typeface="Calibri" panose="020F0502020204030204" pitchFamily="34" charset="0"/>
              <a:cs typeface="Myanmar Text" panose="020B0502040204020203"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
        <p:nvSpPr>
          <p:cNvPr id="3" name="Rectangle 2"/>
          <p:cNvSpPr/>
          <p:nvPr/>
        </p:nvSpPr>
        <p:spPr>
          <a:xfrm>
            <a:off x="323813" y="1326909"/>
            <a:ext cx="8424936" cy="2948628"/>
          </a:xfrm>
          <a:prstGeom prst="rect">
            <a:avLst/>
          </a:prstGeom>
        </p:spPr>
        <p:txBody>
          <a:bodyPr wrap="square">
            <a:spAutoFit/>
          </a:bodyPr>
          <a:lstStyle/>
          <a:p>
            <a:pPr algn="just">
              <a:lnSpc>
                <a:spcPct val="150000"/>
              </a:lnSpc>
            </a:pPr>
            <a:r>
              <a:rPr lang="en-US" dirty="0">
                <a:latin typeface="Verdana" panose="020B0604030504040204" pitchFamily="34" charset="0"/>
                <a:ea typeface="Calibri" panose="020F0502020204030204" pitchFamily="34" charset="0"/>
                <a:cs typeface="Myanmar Text" panose="020B0502040204020203" pitchFamily="34" charset="0"/>
              </a:rPr>
              <a:t>APIs are important for companies to deliver more value to customers in less time as expectations for a seamless user experience grow. Also by using APIs to access another company's data, piece of code, software or services, you can save time and money and extend the functionality of your own product. And this is essential to stay agile in the market, to meet and anticipate the increasingly sophisticated needs of </a:t>
            </a:r>
            <a:r>
              <a:rPr lang="en-US" dirty="0" smtClean="0">
                <a:latin typeface="Verdana" panose="020B0604030504040204" pitchFamily="34" charset="0"/>
                <a:ea typeface="Calibri" panose="020F0502020204030204" pitchFamily="34" charset="0"/>
                <a:cs typeface="Myanmar Text" panose="020B0502040204020203" pitchFamily="34" charset="0"/>
              </a:rPr>
              <a:t>consumers.</a:t>
            </a:r>
            <a:endParaRPr lang="en-US" dirty="0"/>
          </a:p>
        </p:txBody>
      </p:sp>
      <p:pic>
        <p:nvPicPr>
          <p:cNvPr id="6" name="Picture 5" descr="D:\Desktop\REAL API MODULE-10\Final Project\Report-SS\Report IMg\api.jpg"/>
          <p:cNvPicPr/>
          <p:nvPr/>
        </p:nvPicPr>
        <p:blipFill>
          <a:blip r:embed="rId2">
            <a:extLst>
              <a:ext uri="{28A0092B-C50C-407E-A947-70E740481C1C}">
                <a14:useLocalDpi xmlns:a14="http://schemas.microsoft.com/office/drawing/2010/main" val="0"/>
              </a:ext>
            </a:extLst>
          </a:blip>
          <a:srcRect/>
          <a:stretch>
            <a:fillRect/>
          </a:stretch>
        </p:blipFill>
        <p:spPr bwMode="auto">
          <a:xfrm>
            <a:off x="2987823" y="4166314"/>
            <a:ext cx="5782753" cy="23393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93129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04813"/>
            <a:ext cx="6689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4. </a:t>
            </a:r>
            <a:r>
              <a:rPr lang="en-US" altLang="en-US" sz="2400" dirty="0">
                <a:solidFill>
                  <a:srgbClr val="FFFFFF"/>
                </a:solidFill>
                <a:cs typeface="Arial" panose="020B0604020202020204" pitchFamily="34" charset="0"/>
              </a:rPr>
              <a:t>The range of APIs for a particular platform</a:t>
            </a:r>
            <a:endParaRPr lang="en-US" altLang="en-US" sz="24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1" y="1176508"/>
            <a:ext cx="8640514"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R="0" lvl="0" algn="just">
              <a:spcBef>
                <a:spcPts val="0"/>
              </a:spcBef>
              <a:spcAft>
                <a:spcPts val="800"/>
              </a:spcAft>
            </a:pPr>
            <a:endParaRPr lang="en-GB" sz="1400" b="0" dirty="0" smtClean="0">
              <a:solidFill>
                <a:schemeClr val="tx1"/>
              </a:solidFill>
              <a:effectLst/>
              <a:ea typeface="Calibri" panose="020F0502020204030204" pitchFamily="34" charset="0"/>
              <a:cs typeface="Myanmar Text" panose="020B0502040204020203" pitchFamily="34" charset="0"/>
            </a:endParaRPr>
          </a:p>
          <a:p>
            <a:pPr marL="285750" indent="-285750" algn="just">
              <a:lnSpc>
                <a:spcPct val="150000"/>
              </a:lnSpc>
              <a:spcBef>
                <a:spcPts val="0"/>
              </a:spcBef>
              <a:spcAft>
                <a:spcPts val="800"/>
              </a:spcAft>
              <a:buFont typeface="Wingdings" panose="05000000000000000000" pitchFamily="2" charset="2"/>
              <a:buChar char="q"/>
            </a:pPr>
            <a:r>
              <a:rPr lang="en-US" sz="1600" dirty="0">
                <a:solidFill>
                  <a:schemeClr val="tx1"/>
                </a:solidFill>
                <a:latin typeface="Verdana" panose="020B0604030504040204" pitchFamily="34" charset="0"/>
                <a:ea typeface="Verdana" panose="020B0604030504040204" pitchFamily="34" charset="0"/>
              </a:rPr>
              <a:t>Considered </a:t>
            </a:r>
            <a:r>
              <a:rPr lang="en-US" sz="1600" b="1" dirty="0">
                <a:solidFill>
                  <a:schemeClr val="tx1"/>
                </a:solidFill>
                <a:latin typeface="Verdana" panose="020B0604030504040204" pitchFamily="34" charset="0"/>
                <a:ea typeface="Verdana" panose="020B0604030504040204" pitchFamily="34" charset="0"/>
              </a:rPr>
              <a:t>private APIs</a:t>
            </a:r>
            <a:r>
              <a:rPr lang="en-US" sz="1600" dirty="0">
                <a:solidFill>
                  <a:schemeClr val="tx1"/>
                </a:solidFill>
                <a:latin typeface="Verdana" panose="020B0604030504040204" pitchFamily="34" charset="0"/>
                <a:ea typeface="Verdana" panose="020B0604030504040204" pitchFamily="34" charset="0"/>
              </a:rPr>
              <a:t>, APIs are only available to internal company teams to increase productivity and transparency. Developers working for the company can use this API on demand, but third-party inventors cannot</a:t>
            </a:r>
            <a:r>
              <a:rPr lang="en-US" sz="1600" dirty="0" smtClean="0">
                <a:solidFill>
                  <a:schemeClr val="tx1"/>
                </a:solidFill>
                <a:latin typeface="Verdana" panose="020B0604030504040204" pitchFamily="34" charset="0"/>
                <a:ea typeface="Verdana" panose="020B0604030504040204" pitchFamily="34" charset="0"/>
              </a:rPr>
              <a:t>.</a:t>
            </a:r>
            <a:endParaRPr lang="en-US" sz="1600" dirty="0">
              <a:solidFill>
                <a:schemeClr val="tx1"/>
              </a:solidFill>
              <a:latin typeface="Verdana" panose="020B0604030504040204" pitchFamily="34" charset="0"/>
              <a:ea typeface="Verdana" panose="020B0604030504040204" pitchFamily="34" charset="0"/>
            </a:endParaRPr>
          </a:p>
          <a:p>
            <a:pPr marL="285750" lvl="0" indent="-285750" algn="just">
              <a:lnSpc>
                <a:spcPct val="150000"/>
              </a:lnSpc>
              <a:buFont typeface="Wingdings" panose="05000000000000000000" pitchFamily="2" charset="2"/>
              <a:buChar char="q"/>
            </a:pPr>
            <a:r>
              <a:rPr lang="en-US" sz="1600" b="1" dirty="0">
                <a:solidFill>
                  <a:schemeClr val="tx1"/>
                </a:solidFill>
                <a:latin typeface="Verdana" panose="020B0604030504040204" pitchFamily="34" charset="0"/>
                <a:ea typeface="Verdana" panose="020B0604030504040204" pitchFamily="34" charset="0"/>
              </a:rPr>
              <a:t>Partner APIs</a:t>
            </a:r>
            <a:r>
              <a:rPr lang="en-US" sz="1600" dirty="0">
                <a:solidFill>
                  <a:schemeClr val="tx1"/>
                </a:solidFill>
                <a:latin typeface="Verdana" panose="020B0604030504040204" pitchFamily="34" charset="0"/>
                <a:ea typeface="Verdana" panose="020B0604030504040204" pitchFamily="34" charset="0"/>
              </a:rPr>
              <a:t> participate externally, but only with those who have a business relationship with the company providing the API. Some businesses use partner APIs because they want to control who can access their resources and how they can use them</a:t>
            </a:r>
            <a:r>
              <a:rPr lang="en-US" sz="1600" dirty="0" smtClean="0">
                <a:solidFill>
                  <a:schemeClr val="tx1"/>
                </a:solidFill>
                <a:latin typeface="Verdana" panose="020B0604030504040204" pitchFamily="34" charset="0"/>
                <a:ea typeface="Verdana" panose="020B0604030504040204" pitchFamily="34" charset="0"/>
              </a:rPr>
              <a:t>.</a:t>
            </a:r>
            <a:endParaRPr lang="en-US" sz="1600" dirty="0">
              <a:solidFill>
                <a:schemeClr val="tx1"/>
              </a:solidFill>
              <a:latin typeface="Verdana" panose="020B0604030504040204" pitchFamily="34" charset="0"/>
              <a:ea typeface="Verdana" panose="020B0604030504040204" pitchFamily="34" charset="0"/>
            </a:endParaRPr>
          </a:p>
          <a:p>
            <a:pPr marL="285750" lvl="0" indent="-285750" algn="just">
              <a:lnSpc>
                <a:spcPct val="150000"/>
              </a:lnSpc>
              <a:buFont typeface="Wingdings" panose="05000000000000000000" pitchFamily="2" charset="2"/>
              <a:buChar char="q"/>
            </a:pPr>
            <a:r>
              <a:rPr lang="en-US" sz="1600" b="1" dirty="0">
                <a:solidFill>
                  <a:schemeClr val="tx1"/>
                </a:solidFill>
                <a:latin typeface="Verdana" panose="020B0604030504040204" pitchFamily="34" charset="0"/>
                <a:ea typeface="Verdana" panose="020B0604030504040204" pitchFamily="34" charset="0"/>
              </a:rPr>
              <a:t>Internal APIs</a:t>
            </a:r>
            <a:r>
              <a:rPr lang="en-US" sz="1600" dirty="0">
                <a:solidFill>
                  <a:schemeClr val="tx1"/>
                </a:solidFill>
                <a:latin typeface="Verdana" panose="020B0604030504040204" pitchFamily="34" charset="0"/>
                <a:ea typeface="Verdana" panose="020B0604030504040204" pitchFamily="34" charset="0"/>
              </a:rPr>
              <a:t>, Internal API is developed only for internal community use. For instead, internal APIs may connect to organization rollcall or HR system</a:t>
            </a:r>
            <a:r>
              <a:rPr lang="en-US" sz="1600" dirty="0" smtClean="0">
                <a:solidFill>
                  <a:schemeClr val="tx1"/>
                </a:solidFill>
                <a:latin typeface="Verdana" panose="020B0604030504040204" pitchFamily="34" charset="0"/>
                <a:ea typeface="Verdana" panose="020B0604030504040204" pitchFamily="34" charset="0"/>
              </a:rPr>
              <a:t>.</a:t>
            </a:r>
            <a:endParaRPr lang="en-US" sz="1600" dirty="0">
              <a:solidFill>
                <a:schemeClr val="tx1"/>
              </a:solidFill>
              <a:latin typeface="Verdana" panose="020B0604030504040204" pitchFamily="34" charset="0"/>
              <a:ea typeface="Verdana" panose="020B0604030504040204" pitchFamily="34" charset="0"/>
            </a:endParaRPr>
          </a:p>
          <a:p>
            <a:pPr marL="285750" lvl="0" indent="-285750" algn="just">
              <a:lnSpc>
                <a:spcPct val="150000"/>
              </a:lnSpc>
              <a:buFont typeface="Wingdings" panose="05000000000000000000" pitchFamily="2" charset="2"/>
              <a:buChar char="q"/>
            </a:pPr>
            <a:r>
              <a:rPr lang="en-US" sz="1600" b="1" dirty="0">
                <a:solidFill>
                  <a:schemeClr val="tx1"/>
                </a:solidFill>
                <a:latin typeface="Verdana" panose="020B0604030504040204" pitchFamily="34" charset="0"/>
                <a:ea typeface="Verdana" panose="020B0604030504040204" pitchFamily="34" charset="0"/>
              </a:rPr>
              <a:t>Composition API</a:t>
            </a:r>
            <a:r>
              <a:rPr lang="en-US" sz="1600" dirty="0">
                <a:solidFill>
                  <a:schemeClr val="tx1"/>
                </a:solidFill>
                <a:latin typeface="Verdana" panose="020B0604030504040204" pitchFamily="34" charset="0"/>
                <a:ea typeface="Verdana" panose="020B0604030504040204" pitchFamily="34" charset="0"/>
              </a:rPr>
              <a:t> allows you to combine calls or requests from multiple servers to get a single response. However, if you need data from multiple operations, you use the composite API. Or, instead of making five separate API calls in sequence, you can make one using API compounding.</a:t>
            </a:r>
          </a:p>
          <a:p>
            <a:pPr algn="just">
              <a:spcBef>
                <a:spcPts val="0"/>
              </a:spcBef>
              <a:spcAft>
                <a:spcPts val="800"/>
              </a:spcAft>
            </a:pPr>
            <a:endParaRPr lang="en-US" sz="1600" dirty="0">
              <a:solidFill>
                <a:schemeClr val="tx1"/>
              </a:solidFill>
              <a:latin typeface="Verdana" panose="020B0604030504040204" pitchFamily="34" charset="0"/>
              <a:ea typeface="Verdana" panose="020B0604030504040204" pitchFamily="34" charset="0"/>
            </a:endParaRPr>
          </a:p>
          <a:p>
            <a:pPr marR="0" lvl="0" algn="just">
              <a:spcBef>
                <a:spcPts val="0"/>
              </a:spcBef>
              <a:spcAft>
                <a:spcPts val="800"/>
              </a:spcAft>
            </a:pPr>
            <a:endParaRPr lang="en-GB" sz="1600" b="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342900" marR="0" lvl="0" indent="-342900" algn="just">
              <a:spcBef>
                <a:spcPts val="0"/>
              </a:spcBef>
              <a:spcAft>
                <a:spcPts val="800"/>
              </a:spcAft>
              <a:buFont typeface="+mj-lt"/>
              <a:buAutoNum type="arabicParenR"/>
            </a:pPr>
            <a:endParaRPr lang="en-GB" sz="1600" dirty="0">
              <a:solidFill>
                <a:schemeClr val="tx1"/>
              </a:solidFill>
              <a:latin typeface="Verdana" panose="020B0604030504040204" pitchFamily="34" charset="0"/>
              <a:ea typeface="Verdana" panose="020B0604030504040204" pitchFamily="34" charset="0"/>
              <a:cs typeface="Myanmar Text" panose="020B0502040204020203" pitchFamily="34" charset="0"/>
            </a:endParaRPr>
          </a:p>
          <a:p>
            <a:pPr marL="342900" marR="0" lvl="0" indent="-342900" algn="just">
              <a:spcBef>
                <a:spcPts val="0"/>
              </a:spcBef>
              <a:spcAft>
                <a:spcPts val="800"/>
              </a:spcAft>
              <a:buFont typeface="+mj-lt"/>
              <a:buAutoNum type="arabicParenR"/>
            </a:pPr>
            <a:endParaRPr lang="en-GB" sz="1600" b="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a:p>
            <a:pPr marL="342900" marR="0" lvl="0" indent="-342900" algn="just">
              <a:spcBef>
                <a:spcPts val="0"/>
              </a:spcBef>
              <a:spcAft>
                <a:spcPts val="800"/>
              </a:spcAft>
              <a:buFont typeface="+mj-lt"/>
              <a:buAutoNum type="arabicParenR"/>
            </a:pPr>
            <a:endParaRPr lang="en-GB" sz="1600" dirty="0">
              <a:solidFill>
                <a:schemeClr val="tx1"/>
              </a:solidFill>
              <a:ea typeface="Calibri" panose="020F0502020204030204" pitchFamily="34" charset="0"/>
              <a:cs typeface="Myanmar Text" panose="020B0502040204020203" pitchFamily="34" charset="0"/>
            </a:endParaRPr>
          </a:p>
          <a:p>
            <a:pPr marR="0" lvl="0" algn="just">
              <a:spcBef>
                <a:spcPts val="0"/>
              </a:spcBef>
              <a:spcAft>
                <a:spcPts val="800"/>
              </a:spcAft>
            </a:pPr>
            <a:endParaRPr lang="en-GB" sz="1600" b="0" dirty="0">
              <a:solidFill>
                <a:schemeClr val="tx1"/>
              </a:solidFill>
              <a:effectLst/>
              <a:ea typeface="Calibri" panose="020F0502020204030204" pitchFamily="34" charset="0"/>
              <a:cs typeface="Myanmar Text" panose="020B0502040204020203" pitchFamily="34" charset="0"/>
            </a:endParaRPr>
          </a:p>
          <a:p>
            <a:pPr marR="0" lvl="0" algn="just">
              <a:spcBef>
                <a:spcPts val="0"/>
              </a:spcBef>
              <a:spcAft>
                <a:spcPts val="800"/>
              </a:spcAft>
            </a:pPr>
            <a:endParaRPr lang="en-GB" sz="1600" b="0" dirty="0">
              <a:solidFill>
                <a:schemeClr val="tx1"/>
              </a:solidFill>
              <a:effectLst/>
              <a:ea typeface="Calibri" panose="020F0502020204030204" pitchFamily="34" charset="0"/>
              <a:cs typeface="Myanmar Text" panose="020B0502040204020203" pitchFamily="34" charset="0"/>
            </a:endParaRPr>
          </a:p>
          <a:p>
            <a:pPr algn="just">
              <a:spcBef>
                <a:spcPts val="0"/>
              </a:spcBef>
              <a:spcAft>
                <a:spcPts val="800"/>
              </a:spcAft>
            </a:pPr>
            <a:r>
              <a:rPr lang="en-GB" sz="1600" dirty="0">
                <a:solidFill>
                  <a:schemeClr val="tx1"/>
                </a:solidFill>
                <a:effectLst/>
                <a:ea typeface="Calibri" panose="020F0502020204030204" pitchFamily="34" charset="0"/>
                <a:cs typeface="Myanmar Text" panose="020B0502040204020203" pitchFamily="34" charset="0"/>
              </a:rPr>
              <a:t>.</a:t>
            </a:r>
            <a:endParaRPr lang="en-US" sz="1600" dirty="0">
              <a:solidFill>
                <a:schemeClr val="tx1"/>
              </a:solidFill>
              <a:effectLst/>
              <a:ea typeface="Calibri" panose="020F0502020204030204" pitchFamily="34" charset="0"/>
              <a:cs typeface="Myanmar Text" panose="020B0502040204020203" pitchFamily="34" charset="0"/>
            </a:endParaRPr>
          </a:p>
          <a:p>
            <a:pPr marR="0" lvl="0" algn="just">
              <a:spcBef>
                <a:spcPts val="0"/>
              </a:spcBef>
              <a:spcAft>
                <a:spcPts val="800"/>
              </a:spcAft>
            </a:pPr>
            <a:endParaRPr lang="en-GB" sz="1400" b="0" dirty="0">
              <a:solidFill>
                <a:schemeClr val="tx1"/>
              </a:solidFill>
              <a:effectLst/>
              <a:ea typeface="Calibri" panose="020F0502020204030204" pitchFamily="34" charset="0"/>
              <a:cs typeface="Myanmar Text" panose="020B0502040204020203" pitchFamily="34" charset="0"/>
            </a:endParaRPr>
          </a:p>
          <a:p>
            <a:pPr marR="0" lvl="0" algn="just">
              <a:spcBef>
                <a:spcPts val="0"/>
              </a:spcBef>
              <a:spcAft>
                <a:spcPts val="800"/>
              </a:spcAft>
            </a:pPr>
            <a:endParaRPr lang="en-GB" sz="1400" dirty="0">
              <a:solidFill>
                <a:schemeClr val="tx1"/>
              </a:solidFill>
              <a:ea typeface="Calibri" panose="020F0502020204030204" pitchFamily="34" charset="0"/>
              <a:cs typeface="Myanmar Text" panose="020B0502040204020203"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2162851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 xmlns:a16="http://schemas.microsoft.com/office/drawing/2014/main" id="{02CD415C-F722-4BCE-AC49-EC3B0C0610B3}"/>
              </a:ext>
            </a:extLst>
          </p:cNvPr>
          <p:cNvSpPr txBox="1">
            <a:spLocks noChangeArrowheads="1"/>
          </p:cNvSpPr>
          <p:nvPr/>
        </p:nvSpPr>
        <p:spPr bwMode="auto">
          <a:xfrm>
            <a:off x="34925" y="404813"/>
            <a:ext cx="6689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r>
              <a:rPr lang="en-US" altLang="en-US" sz="2800" dirty="0">
                <a:solidFill>
                  <a:srgbClr val="FFFFFF"/>
                </a:solidFill>
                <a:cs typeface="Arial" panose="020B0604020202020204" pitchFamily="34" charset="0"/>
              </a:rPr>
              <a:t>5. Potential Security Issues with APIs</a:t>
            </a:r>
            <a:endParaRPr lang="en-US" altLang="en-US" sz="2800" dirty="0">
              <a:solidFill>
                <a:schemeClr val="bg1"/>
              </a:solidFill>
              <a:cs typeface="Arial" panose="020B0604020202020204" pitchFamily="34" charset="0"/>
            </a:endParaRPr>
          </a:p>
        </p:txBody>
      </p:sp>
      <p:sp>
        <p:nvSpPr>
          <p:cNvPr id="5" name="Rectangle 4">
            <a:extLst>
              <a:ext uri="{FF2B5EF4-FFF2-40B4-BE49-F238E27FC236}">
                <a16:creationId xmlns="" xmlns:a16="http://schemas.microsoft.com/office/drawing/2014/main" id="{636A239B-950E-4A7B-8B35-F67E199CFE49}"/>
              </a:ext>
            </a:extLst>
          </p:cNvPr>
          <p:cNvSpPr/>
          <p:nvPr/>
        </p:nvSpPr>
        <p:spPr>
          <a:xfrm>
            <a:off x="107950" y="1171324"/>
            <a:ext cx="8856663" cy="5545138"/>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lstStyle/>
          <a:p>
            <a:pPr marR="0" algn="just">
              <a:lnSpc>
                <a:spcPct val="150000"/>
              </a:lnSpc>
              <a:spcBef>
                <a:spcPts val="0"/>
              </a:spcBef>
              <a:spcAft>
                <a:spcPts val="1000"/>
              </a:spcAft>
            </a:pPr>
            <a:r>
              <a:rPr lang="en-US" sz="1600" dirty="0" smtClean="0">
                <a:solidFill>
                  <a:schemeClr val="tx1"/>
                </a:solidFill>
                <a:ea typeface="Calibri" panose="020F0502020204030204" pitchFamily="34" charset="0"/>
                <a:cs typeface="Myanmar Text" panose="020B0502040204020203" pitchFamily="34" charset="0"/>
              </a:rPr>
              <a:t> </a:t>
            </a:r>
          </a:p>
          <a:p>
            <a:pPr marR="0" algn="just">
              <a:lnSpc>
                <a:spcPct val="150000"/>
              </a:lnSpc>
              <a:spcBef>
                <a:spcPts val="0"/>
              </a:spcBef>
              <a:spcAft>
                <a:spcPts val="1000"/>
              </a:spcAft>
            </a:pPr>
            <a:r>
              <a:rPr lang="en-US" sz="1600" b="1" dirty="0">
                <a:solidFill>
                  <a:schemeClr val="tx1"/>
                </a:solidFill>
                <a:latin typeface="Verdana" panose="020B0604030504040204" pitchFamily="34" charset="0"/>
                <a:ea typeface="Verdana" panose="020B0604030504040204" pitchFamily="34" charset="0"/>
                <a:cs typeface="Myanmar Text" panose="020B0502040204020203" pitchFamily="34" charset="0"/>
              </a:rPr>
              <a:t>There are several types of security issues that can arise with APIs</a:t>
            </a:r>
            <a:r>
              <a:rPr lang="en-US" sz="1600" b="1"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a:t>
            </a:r>
            <a:endParaRPr lang="en-US" sz="1600" dirty="0">
              <a:solidFill>
                <a:schemeClr val="tx1"/>
              </a:solidFill>
              <a:ea typeface="Calibri" panose="020F0502020204030204" pitchFamily="34" charset="0"/>
              <a:cs typeface="Myanmar Text" panose="020B0502040204020203" pitchFamily="34" charset="0"/>
            </a:endParaRPr>
          </a:p>
          <a:p>
            <a:pPr marL="285750" marR="0" indent="-285750" algn="just">
              <a:lnSpc>
                <a:spcPct val="150000"/>
              </a:lnSpc>
              <a:spcBef>
                <a:spcPts val="0"/>
              </a:spcBef>
              <a:spcAft>
                <a:spcPts val="1000"/>
              </a:spcAft>
              <a:buFont typeface="Wingdings" panose="05000000000000000000" pitchFamily="2" charset="2"/>
              <a:buChar char="q"/>
            </a:pPr>
            <a:r>
              <a:rPr lang="en-US" sz="1600" dirty="0" smtClean="0">
                <a:solidFill>
                  <a:schemeClr val="tx1"/>
                </a:solidFill>
                <a:ea typeface="Calibri" panose="020F0502020204030204" pitchFamily="34" charset="0"/>
                <a:cs typeface="Myanmar Text" panose="020B0502040204020203" pitchFamily="34" charset="0"/>
              </a:rPr>
              <a:t> </a:t>
            </a:r>
            <a:r>
              <a:rPr lang="en-US" sz="1600"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Injection Attack </a:t>
            </a:r>
          </a:p>
          <a:p>
            <a:pPr marL="285750" marR="0" indent="-285750" algn="just">
              <a:lnSpc>
                <a:spcPct val="150000"/>
              </a:lnSpc>
              <a:spcBef>
                <a:spcPts val="0"/>
              </a:spcBef>
              <a:spcAft>
                <a:spcPts val="1000"/>
              </a:spcAft>
              <a:buFont typeface="Wingdings" panose="05000000000000000000" pitchFamily="2" charset="2"/>
              <a:buChar char="q"/>
            </a:pPr>
            <a:r>
              <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rPr>
              <a:t> </a:t>
            </a:r>
            <a:r>
              <a:rPr lang="en-US" sz="1600" dirty="0" err="1" smtClean="0">
                <a:solidFill>
                  <a:schemeClr val="tx1"/>
                </a:solidFill>
                <a:effectLst/>
                <a:latin typeface="Verdana" panose="020B0604030504040204" pitchFamily="34" charset="0"/>
                <a:ea typeface="Verdana" panose="020B0604030504040204" pitchFamily="34" charset="0"/>
                <a:cs typeface="Myanmar Text" panose="020B0502040204020203" pitchFamily="34" charset="0"/>
              </a:rPr>
              <a:t>DDoD</a:t>
            </a:r>
            <a:r>
              <a:rPr lang="en-US" sz="1600" dirty="0" smtClean="0">
                <a:solidFill>
                  <a:schemeClr val="tx1"/>
                </a:solidFill>
                <a:effectLst/>
                <a:latin typeface="Verdana" panose="020B0604030504040204" pitchFamily="34" charset="0"/>
                <a:ea typeface="Verdana" panose="020B0604030504040204" pitchFamily="34" charset="0"/>
                <a:cs typeface="Myanmar Text" panose="020B0502040204020203" pitchFamily="34" charset="0"/>
              </a:rPr>
              <a:t> Attacks</a:t>
            </a:r>
          </a:p>
          <a:p>
            <a:pPr marL="285750" marR="0" indent="-285750" algn="just">
              <a:lnSpc>
                <a:spcPct val="150000"/>
              </a:lnSpc>
              <a:spcBef>
                <a:spcPts val="0"/>
              </a:spcBef>
              <a:spcAft>
                <a:spcPts val="1000"/>
              </a:spcAft>
              <a:buFont typeface="Wingdings" panose="05000000000000000000" pitchFamily="2" charset="2"/>
              <a:buChar char="q"/>
            </a:pP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 </a:t>
            </a:r>
            <a:r>
              <a:rPr lang="en-US" sz="1600"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Broken Authentication</a:t>
            </a:r>
          </a:p>
          <a:p>
            <a:pPr marL="285750" marR="0" indent="-285750" algn="just">
              <a:lnSpc>
                <a:spcPct val="150000"/>
              </a:lnSpc>
              <a:spcBef>
                <a:spcPts val="0"/>
              </a:spcBef>
              <a:spcAft>
                <a:spcPts val="1000"/>
              </a:spcAft>
              <a:buFont typeface="Wingdings" panose="05000000000000000000" pitchFamily="2" charset="2"/>
              <a:buChar char="q"/>
            </a:pPr>
            <a:r>
              <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rPr>
              <a:t> </a:t>
            </a:r>
            <a:r>
              <a:rPr lang="en-US" sz="1600" dirty="0" smtClean="0">
                <a:solidFill>
                  <a:schemeClr val="tx1"/>
                </a:solidFill>
                <a:effectLst/>
                <a:latin typeface="Verdana" panose="020B0604030504040204" pitchFamily="34" charset="0"/>
                <a:ea typeface="Verdana" panose="020B0604030504040204" pitchFamily="34" charset="0"/>
                <a:cs typeface="Myanmar Text" panose="020B0502040204020203" pitchFamily="34" charset="0"/>
              </a:rPr>
              <a:t>Sensitive Data Exposure</a:t>
            </a:r>
          </a:p>
          <a:p>
            <a:pPr marL="285750" marR="0" indent="-285750" algn="just">
              <a:lnSpc>
                <a:spcPct val="150000"/>
              </a:lnSpc>
              <a:spcBef>
                <a:spcPts val="0"/>
              </a:spcBef>
              <a:spcAft>
                <a:spcPts val="1000"/>
              </a:spcAft>
              <a:buFont typeface="Wingdings" panose="05000000000000000000" pitchFamily="2" charset="2"/>
              <a:buChar char="q"/>
            </a:pP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 </a:t>
            </a:r>
            <a:r>
              <a:rPr lang="en-US" sz="1600"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Broken Access Control</a:t>
            </a:r>
          </a:p>
          <a:p>
            <a:pPr marL="285750" marR="0" indent="-285750" algn="just">
              <a:lnSpc>
                <a:spcPct val="150000"/>
              </a:lnSpc>
              <a:spcBef>
                <a:spcPts val="0"/>
              </a:spcBef>
              <a:spcAft>
                <a:spcPts val="1000"/>
              </a:spcAft>
              <a:buFont typeface="Wingdings" panose="05000000000000000000" pitchFamily="2" charset="2"/>
              <a:buChar char="q"/>
            </a:pPr>
            <a:r>
              <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rPr>
              <a:t> </a:t>
            </a:r>
            <a:r>
              <a:rPr lang="en-US" sz="1600" dirty="0" smtClean="0">
                <a:solidFill>
                  <a:schemeClr val="tx1"/>
                </a:solidFill>
                <a:effectLst/>
                <a:latin typeface="Verdana" panose="020B0604030504040204" pitchFamily="34" charset="0"/>
                <a:ea typeface="Verdana" panose="020B0604030504040204" pitchFamily="34" charset="0"/>
                <a:cs typeface="Myanmar Text" panose="020B0502040204020203" pitchFamily="34" charset="0"/>
              </a:rPr>
              <a:t>Parameter Tampering</a:t>
            </a:r>
          </a:p>
          <a:p>
            <a:pPr marL="285750" marR="0" indent="-285750" algn="just">
              <a:lnSpc>
                <a:spcPct val="150000"/>
              </a:lnSpc>
              <a:spcBef>
                <a:spcPts val="0"/>
              </a:spcBef>
              <a:spcAft>
                <a:spcPts val="1000"/>
              </a:spcAft>
              <a:buFont typeface="Wingdings" panose="05000000000000000000" pitchFamily="2" charset="2"/>
              <a:buChar char="q"/>
            </a:pPr>
            <a:r>
              <a:rPr lang="en-US" sz="1600" dirty="0">
                <a:solidFill>
                  <a:schemeClr val="tx1"/>
                </a:solidFill>
                <a:latin typeface="Verdana" panose="020B0604030504040204" pitchFamily="34" charset="0"/>
                <a:ea typeface="Verdana" panose="020B0604030504040204" pitchFamily="34" charset="0"/>
                <a:cs typeface="Myanmar Text" panose="020B0502040204020203" pitchFamily="34" charset="0"/>
              </a:rPr>
              <a:t> </a:t>
            </a:r>
            <a:r>
              <a:rPr lang="en-US" sz="1600" dirty="0" smtClean="0">
                <a:solidFill>
                  <a:schemeClr val="tx1"/>
                </a:solidFill>
                <a:latin typeface="Verdana" panose="020B0604030504040204" pitchFamily="34" charset="0"/>
                <a:ea typeface="Verdana" panose="020B0604030504040204" pitchFamily="34" charset="0"/>
                <a:cs typeface="Myanmar Text" panose="020B0502040204020203" pitchFamily="34" charset="0"/>
              </a:rPr>
              <a:t>Man-In-The-Middle-Attack</a:t>
            </a:r>
            <a:endParaRPr lang="en-US" sz="1600" dirty="0">
              <a:solidFill>
                <a:schemeClr val="tx1"/>
              </a:solidFill>
              <a:effectLst/>
              <a:latin typeface="Verdana" panose="020B0604030504040204" pitchFamily="34" charset="0"/>
              <a:ea typeface="Verdana" panose="020B0604030504040204" pitchFamily="34" charset="0"/>
              <a:cs typeface="Myanmar Text" panose="020B0502040204020203" pitchFamily="34" charset="0"/>
            </a:endParaRPr>
          </a:p>
        </p:txBody>
      </p:sp>
      <p:sp>
        <p:nvSpPr>
          <p:cNvPr id="2" name="Rectangle 1">
            <a:extLst>
              <a:ext uri="{FF2B5EF4-FFF2-40B4-BE49-F238E27FC236}">
                <a16:creationId xmlns="" xmlns:a16="http://schemas.microsoft.com/office/drawing/2014/main" id="{E66702D8-0D0A-453B-A846-42115F811413}"/>
              </a:ext>
            </a:extLst>
          </p:cNvPr>
          <p:cNvSpPr/>
          <p:nvPr/>
        </p:nvSpPr>
        <p:spPr>
          <a:xfrm>
            <a:off x="179387" y="1556792"/>
            <a:ext cx="4104581" cy="3744416"/>
          </a:xfrm>
          <a:prstGeom prst="rec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marL="0" marR="0" indent="457200">
              <a:spcBef>
                <a:spcPts val="0"/>
              </a:spcBef>
              <a:spcAft>
                <a:spcPts val="1000"/>
              </a:spcAft>
            </a:pPr>
            <a:endParaRPr lang="en-GB" sz="1600" dirty="0">
              <a:solidFill>
                <a:srgbClr val="000000"/>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19031303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ee7cfa4c9c9d99588569e4929a391d755d23d3c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88647A0A518049BF4ABFF3F6413FD5" ma:contentTypeVersion="11" ma:contentTypeDescription="Create a new document." ma:contentTypeScope="" ma:versionID="fc9aad498a84da8caa12175c86474230">
  <xsd:schema xmlns:xsd="http://www.w3.org/2001/XMLSchema" xmlns:xs="http://www.w3.org/2001/XMLSchema" xmlns:p="http://schemas.microsoft.com/office/2006/metadata/properties" xmlns:ns2="cb49ea42-c776-4921-925a-6f2d18d3f7cb" xmlns:ns3="7fb2fad2-2bec-4404-ace4-eb291a679560" targetNamespace="http://schemas.microsoft.com/office/2006/metadata/properties" ma:root="true" ma:fieldsID="ec9b53d574ec38522432e6bd3e0dd0bb" ns2:_="" ns3:_="">
    <xsd:import namespace="cb49ea42-c776-4921-925a-6f2d18d3f7cb"/>
    <xsd:import namespace="7fb2fad2-2bec-4404-ace4-eb291a679560"/>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49ea42-c776-4921-925a-6f2d18d3f7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d0bf0ac1-f138-411d-9df9-4081be4fdb86"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fb2fad2-2bec-4404-ace4-eb291a679560"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142a1239-6e5d-4b86-a148-387fd8a67a23}" ma:internalName="TaxCatchAll" ma:showField="CatchAllData" ma:web="7fb2fad2-2bec-4404-ace4-eb291a67956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7fb2fad2-2bec-4404-ace4-eb291a679560" xsi:nil="true"/>
    <lcf76f155ced4ddcb4097134ff3c332f xmlns="cb49ea42-c776-4921-925a-6f2d18d3f7cb">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8814CB-D4BB-4367-8D2A-76DBF740D5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49ea42-c776-4921-925a-6f2d18d3f7cb"/>
    <ds:schemaRef ds:uri="7fb2fad2-2bec-4404-ace4-eb291a6795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AF3EE97-662C-45BD-AEBD-57BE7DC9224B}">
  <ds:schemaRefs>
    <ds:schemaRef ds:uri="http://purl.org/dc/elements/1.1/"/>
    <ds:schemaRef ds:uri="cb49ea42-c776-4921-925a-6f2d18d3f7cb"/>
    <ds:schemaRef ds:uri="http://schemas.microsoft.com/office/2006/documentManagement/types"/>
    <ds:schemaRef ds:uri="http://purl.org/dc/terms/"/>
    <ds:schemaRef ds:uri="http://schemas.microsoft.com/office/2006/metadata/properties"/>
    <ds:schemaRef ds:uri="7fb2fad2-2bec-4404-ace4-eb291a679560"/>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65599DAE-0D0F-4156-883E-F67840F872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47105</TotalTime>
  <Words>947</Words>
  <Application>Microsoft Office PowerPoint</Application>
  <PresentationFormat>On-screen Show (4:3)</PresentationFormat>
  <Paragraphs>236</Paragraphs>
  <Slides>28</Slides>
  <Notes>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28</vt:i4>
      </vt:variant>
    </vt:vector>
  </HeadingPairs>
  <TitlesOfParts>
    <vt:vector size="41" baseType="lpstr">
      <vt:lpstr>MS PGothic</vt:lpstr>
      <vt:lpstr>Arial</vt:lpstr>
      <vt:lpstr>Calibri</vt:lpstr>
      <vt:lpstr>Cambria</vt:lpstr>
      <vt:lpstr>Myanmar Text</vt:lpstr>
      <vt:lpstr>Open Sans</vt:lpstr>
      <vt:lpstr>Symbol</vt:lpstr>
      <vt:lpstr>Verdana</vt:lpstr>
      <vt:lpstr>Wingdings</vt:lpstr>
      <vt:lpstr>ヒラギノ角ゴ Pro W3</vt:lpstr>
      <vt:lpstr>Office Theme</vt:lpstr>
      <vt:lpstr>1_Office Theme</vt:lpstr>
      <vt:lpstr>2_Office Theme</vt:lpstr>
      <vt:lpstr>Application Programming Interface</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Joscans</dc:creator>
  <cp:lastModifiedBy>Microsoft account</cp:lastModifiedBy>
  <cp:revision>1734</cp:revision>
  <cp:lastPrinted>2015-07-27T02:04:21Z</cp:lastPrinted>
  <dcterms:created xsi:type="dcterms:W3CDTF">2012-01-26T10:45:43Z</dcterms:created>
  <dcterms:modified xsi:type="dcterms:W3CDTF">2023-02-08T04:03:22Z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0x0101008C88647A0A518049BF4ABFF3F6413FD5</vt:lpwstr>
  </property>
  <property fmtid="{D5CDD505-2E9C-101B-9397-08002B2CF9AE}" pid="3" name="NXPowerLiteLastOptimized">
    <vt:lpwstr>1356391</vt:lpwstr>
  </property>
  <property fmtid="{D5CDD505-2E9C-101B-9397-08002B2CF9AE}" pid="4" name="NXPowerLiteSettings">
    <vt:lpwstr>C7000400038000</vt:lpwstr>
  </property>
  <property fmtid="{D5CDD505-2E9C-101B-9397-08002B2CF9AE}" pid="5" name="NXPowerLiteVersion">
    <vt:lpwstr>S9.0.1</vt:lpwstr>
  </property>
  <property fmtid="{D5CDD505-2E9C-101B-9397-08002B2CF9AE}" pid="6" name="MediaServiceImageTags">
    <vt:lpwstr/>
  </property>
</Properties>
</file>